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10"/>
  </p:notesMasterIdLst>
  <p:sldIdLst>
    <p:sldId id="257" r:id="rId2"/>
    <p:sldId id="263" r:id="rId3"/>
    <p:sldId id="262" r:id="rId4"/>
    <p:sldId id="267" r:id="rId5"/>
    <p:sldId id="269" r:id="rId6"/>
    <p:sldId id="264" r:id="rId7"/>
    <p:sldId id="266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5">
          <p15:clr>
            <a:srgbClr val="A4A3A4"/>
          </p15:clr>
        </p15:guide>
        <p15:guide id="2" pos="4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E83"/>
    <a:srgbClr val="33006F"/>
    <a:srgbClr val="E8D3A2"/>
    <a:srgbClr val="000000"/>
    <a:srgbClr val="B7A5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 showGuides="1">
      <p:cViewPr varScale="1">
        <p:scale>
          <a:sx n="107" d="100"/>
          <a:sy n="107" d="100"/>
        </p:scale>
        <p:origin x="102" y="96"/>
      </p:cViewPr>
      <p:guideLst>
        <p:guide orient="horz" pos="965"/>
        <p:guide pos="4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C2977-B1C2-46C0-9804-6B83C41EFF7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54B50-7FB8-4C45-B9E7-3A1912F7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99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531938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463" y="4173694"/>
            <a:ext cx="1600200" cy="139700"/>
          </a:xfrm>
          <a:prstGeom prst="rect">
            <a:avLst/>
          </a:prstGeom>
        </p:spPr>
      </p:pic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10428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1269313"/>
            <a:ext cx="2425295" cy="16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40"/>
            <a:ext cx="8197114" cy="3117862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10" name="Picture 9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10428"/>
            <a:ext cx="1371600" cy="92354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4700" y="1384031"/>
            <a:ext cx="789561" cy="6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196210" cy="370137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10428"/>
            <a:ext cx="1371600" cy="9235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4700" y="1384031"/>
            <a:ext cx="789561" cy="6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36566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4B2E83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6" name="Picture 5" descr="AngleBackground_gold_RGB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698" r="20731" b="93348"/>
          <a:stretch/>
        </p:blipFill>
        <p:spPr>
          <a:xfrm>
            <a:off x="182446" y="-3060701"/>
            <a:ext cx="9367953" cy="479735"/>
          </a:xfrm>
          <a:prstGeom prst="rect">
            <a:avLst/>
          </a:prstGeom>
        </p:spPr>
      </p:pic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10428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4700" y="1384031"/>
            <a:ext cx="789561" cy="6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ainAngle-7502.png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2" t="9712" r="21821" b="88695"/>
          <a:stretch/>
        </p:blipFill>
        <p:spPr>
          <a:xfrm>
            <a:off x="0" y="0"/>
            <a:ext cx="9144000" cy="19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ofia\Desktop\homecomputerMay1013\UW\REGraduateCertificates\flyerwebsite\ImageforCertific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7743824" cy="6042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00050" y="3491593"/>
            <a:ext cx="723578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Graduate Certificate in Real Estate</a:t>
            </a:r>
          </a:p>
        </p:txBody>
      </p:sp>
    </p:spTree>
    <p:extLst>
      <p:ext uri="{BB962C8B-B14F-4D97-AF65-F5344CB8AC3E}">
        <p14:creationId xmlns:p14="http://schemas.microsoft.com/office/powerpoint/2010/main" val="139913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alt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a Real Estate Team Need to Know?</a:t>
            </a: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" y="0"/>
            <a:ext cx="2454867" cy="75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80" y="1363509"/>
            <a:ext cx="5918186" cy="5309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5201" y="6488668"/>
            <a:ext cx="3972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GRADUATE CERTIFICATE IN REAL ESTATE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051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Development team</a:t>
            </a:r>
          </a:p>
        </p:txBody>
      </p:sp>
      <p:pic>
        <p:nvPicPr>
          <p:cNvPr id="4" name="Picture 2" descr="item6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57" y="1363508"/>
            <a:ext cx="6481518" cy="530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120738" y="6664781"/>
            <a:ext cx="5023261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700" dirty="0">
                <a:solidFill>
                  <a:srgbClr val="030305"/>
                </a:solidFill>
                <a:cs typeface="Times New Roman" pitchFamily="18" charset="0"/>
              </a:rPr>
              <a:t>Source: </a:t>
            </a:r>
            <a:r>
              <a:rPr lang="en-US" altLang="en-US" sz="700" dirty="0" err="1">
                <a:solidFill>
                  <a:srgbClr val="030305"/>
                </a:solidFill>
                <a:cs typeface="Times New Roman" pitchFamily="18" charset="0"/>
              </a:rPr>
              <a:t>Corgel</a:t>
            </a:r>
            <a:r>
              <a:rPr lang="en-US" altLang="en-US" sz="700" dirty="0">
                <a:solidFill>
                  <a:srgbClr val="030305"/>
                </a:solidFill>
                <a:cs typeface="Times New Roman" pitchFamily="18" charset="0"/>
              </a:rPr>
              <a:t> J., Ling D., Smith H., (2001), </a:t>
            </a:r>
            <a:r>
              <a:rPr lang="en-US" altLang="en-US" sz="700" b="1" i="1" dirty="0">
                <a:solidFill>
                  <a:srgbClr val="030305"/>
                </a:solidFill>
                <a:cs typeface="Times New Roman" pitchFamily="18" charset="0"/>
              </a:rPr>
              <a:t>Real Estate Perspectives – An introduction to Real Estate</a:t>
            </a:r>
            <a:r>
              <a:rPr lang="en-US" altLang="en-US" sz="700" dirty="0">
                <a:solidFill>
                  <a:srgbClr val="030305"/>
                </a:solidFill>
                <a:cs typeface="Times New Roman" pitchFamily="18" charset="0"/>
              </a:rPr>
              <a:t>, McGraw-Hill</a:t>
            </a:r>
            <a:r>
              <a:rPr lang="en-US" altLang="en-US" sz="700" dirty="0">
                <a:solidFill>
                  <a:srgbClr val="030305"/>
                </a:solidFill>
              </a:rPr>
              <a:t>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" y="0"/>
            <a:ext cx="2454867" cy="75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201" y="6488668"/>
            <a:ext cx="3972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GRADUATE CERTIFICATE IN REAL ESTATE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52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alt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should you be interested?</a:t>
            </a: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555" y="1582583"/>
            <a:ext cx="8260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303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Audience is non-real estate students with diverse backgrounds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rgbClr val="0303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rgbClr val="0303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303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rgbClr val="0303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000" u="sng" dirty="0">
                <a:solidFill>
                  <a:schemeClr val="bg1">
                    <a:lumMod val="50000"/>
                  </a:schemeClr>
                </a:solidFill>
              </a:rPr>
              <a:t>Engage</a:t>
            </a:r>
            <a:r>
              <a:rPr lang="en-US" sz="2000" dirty="0">
                <a:solidFill>
                  <a:srgbClr val="000000"/>
                </a:solidFill>
              </a:rPr>
              <a:t> non-real estate students in exploring the interdisciplinary nature of real estate; 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000" u="sng" dirty="0">
                <a:solidFill>
                  <a:schemeClr val="bg1">
                    <a:lumMod val="50000"/>
                  </a:schemeClr>
                </a:solidFill>
              </a:rPr>
              <a:t>Facilitate</a:t>
            </a:r>
            <a:r>
              <a:rPr lang="en-US" sz="2000" dirty="0">
                <a:solidFill>
                  <a:srgbClr val="000000"/>
                </a:solidFill>
              </a:rPr>
              <a:t> the understanding of fundamental concepts and cross-discipline collaboration; and 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000" u="sng" dirty="0">
                <a:solidFill>
                  <a:schemeClr val="bg1">
                    <a:lumMod val="50000"/>
                  </a:schemeClr>
                </a:solidFill>
              </a:rPr>
              <a:t>Expand</a:t>
            </a:r>
            <a:r>
              <a:rPr lang="en-US" sz="2000" dirty="0">
                <a:solidFill>
                  <a:srgbClr val="000000"/>
                </a:solidFill>
              </a:rPr>
              <a:t> the employability of individuals of various fields contributing to real estate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" y="0"/>
            <a:ext cx="2454867" cy="75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01" y="6488668"/>
            <a:ext cx="3972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GRADUATE CERTIFICATE IN REAL ESTATE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97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alt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learning objectives?</a:t>
            </a: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555" y="1582583"/>
            <a:ext cx="8260864" cy="434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3300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 the various  real estate types, key industry participants, policies and contributing fields</a:t>
            </a:r>
          </a:p>
          <a:p>
            <a:endParaRPr lang="en-US" sz="2000" dirty="0">
              <a:solidFill>
                <a:srgbClr val="3300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3300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 the interplay and effect of socioeconomic conditions on real estate markets</a:t>
            </a:r>
          </a:p>
          <a:p>
            <a:endParaRPr lang="en-US" sz="2000" dirty="0">
              <a:solidFill>
                <a:srgbClr val="3300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3300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 the financial structures and instruments utilized among different types of real estate deals </a:t>
            </a:r>
          </a:p>
          <a:p>
            <a:endParaRPr lang="en-US" sz="2000" dirty="0">
              <a:solidFill>
                <a:srgbClr val="3300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3300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the steps involved and key decisions in the development process</a:t>
            </a:r>
          </a:p>
          <a:p>
            <a:endParaRPr lang="en-US" sz="2000" dirty="0">
              <a:solidFill>
                <a:srgbClr val="3300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3300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 in interdisciplinary simulations similar to professional teams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" y="0"/>
            <a:ext cx="2454867" cy="75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01" y="6488668"/>
            <a:ext cx="3972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GRADUATE CERTIFICATE IN REAL ESTATE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010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Graduate Certificate in Real Estate overview</a:t>
            </a: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" y="0"/>
            <a:ext cx="2454867" cy="75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201" y="6488668"/>
            <a:ext cx="3972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GRADUATE CERTIFICATE IN REAL ESTATE</a:t>
            </a:r>
            <a:endParaRPr lang="en-US" dirty="0"/>
          </a:p>
        </p:txBody>
      </p:sp>
      <p:pic>
        <p:nvPicPr>
          <p:cNvPr id="4" name="Picture 3" descr="Text, letter&#10;&#10;Description automatically generated">
            <a:extLst>
              <a:ext uri="{FF2B5EF4-FFF2-40B4-BE49-F238E27FC236}">
                <a16:creationId xmlns:a16="http://schemas.microsoft.com/office/drawing/2014/main" id="{20E6FAF5-5C31-416A-961B-7A5CA79D9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12" y="1547284"/>
            <a:ext cx="6985804" cy="493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86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71757" y="371510"/>
            <a:ext cx="8590996" cy="991998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Graduate Certificate in Real Estate courses</a:t>
            </a:r>
            <a:endParaRPr 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" y="0"/>
            <a:ext cx="2454867" cy="75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01" y="6488668"/>
            <a:ext cx="3972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GRADUATE CERTIFICATE IN REAL ESTATE</a:t>
            </a:r>
            <a:endParaRPr lang="en-US" dirty="0"/>
          </a:p>
        </p:txBody>
      </p:sp>
      <p:pic>
        <p:nvPicPr>
          <p:cNvPr id="4" name="Picture 3" descr="Chart, pie chart&#10;&#10;Description automatically generated">
            <a:extLst>
              <a:ext uri="{FF2B5EF4-FFF2-40B4-BE49-F238E27FC236}">
                <a16:creationId xmlns:a16="http://schemas.microsoft.com/office/drawing/2014/main" id="{536CE078-6E68-4836-A602-C9260C2817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757" y="1553226"/>
            <a:ext cx="6388549" cy="493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509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71757" y="371510"/>
            <a:ext cx="8590996" cy="991998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Application logistics</a:t>
            </a:r>
            <a:endParaRPr 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" y="0"/>
            <a:ext cx="2454867" cy="75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01" y="6488668"/>
            <a:ext cx="3972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GRADUATE CERTIFICATE IN REAL ESTATE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95553" y="1456549"/>
            <a:ext cx="8370315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packages should include: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Letter of interest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Current UW transcripts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logistics: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Students are required to be admitted before taking RE courses to receive the certificate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 course substitution is allowed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Applications will be accepted twice a year (Autumn – Dec. 15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&amp; Spring – May 15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Applying graduate students need to be enrolled at UW for at least one quarter when applying to the GCRE</a:t>
            </a:r>
          </a:p>
          <a:p>
            <a:endParaRPr lang="en-US" sz="1600" b="1" i="1" u="sng" dirty="0">
              <a:solidFill>
                <a:srgbClr val="4B2E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Applications and/or questions: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smtClean="0">
                <a:solidFill>
                  <a:srgbClr val="4B2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regradcert@uw.edu</a:t>
            </a:r>
            <a:endParaRPr lang="en-US" sz="1600" dirty="0">
              <a:solidFill>
                <a:srgbClr val="4B2E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sz="1600" dirty="0">
              <a:solidFill>
                <a:srgbClr val="4B2E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Website:</a:t>
            </a:r>
          </a:p>
          <a:p>
            <a:pPr>
              <a:lnSpc>
                <a:spcPct val="80000"/>
              </a:lnSpc>
            </a:pPr>
            <a:endParaRPr lang="en-US" sz="1600" dirty="0">
              <a:solidFill>
                <a:srgbClr val="4B2E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0682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289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Encode Sans Normal Black</vt:lpstr>
      <vt:lpstr>Lucida Grande</vt:lpstr>
      <vt:lpstr>Open Sans</vt:lpstr>
      <vt:lpstr>Open Sans Light</vt:lpstr>
      <vt:lpstr>Times New Roman</vt:lpstr>
      <vt:lpstr>Uni Sans Regular</vt:lpstr>
      <vt:lpstr>Wingdings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Melissa L Best</cp:lastModifiedBy>
  <cp:revision>46</cp:revision>
  <dcterms:created xsi:type="dcterms:W3CDTF">2014-10-14T00:51:43Z</dcterms:created>
  <dcterms:modified xsi:type="dcterms:W3CDTF">2021-10-12T19:18:33Z</dcterms:modified>
</cp:coreProperties>
</file>