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52" r:id="rId2"/>
  </p:sldMasterIdLst>
  <p:notesMasterIdLst>
    <p:notesMasterId r:id="rId19"/>
  </p:notesMasterIdLst>
  <p:sldIdLst>
    <p:sldId id="259" r:id="rId3"/>
    <p:sldId id="261" r:id="rId4"/>
    <p:sldId id="273" r:id="rId5"/>
    <p:sldId id="262" r:id="rId6"/>
    <p:sldId id="282" r:id="rId7"/>
    <p:sldId id="283" r:id="rId8"/>
    <p:sldId id="285" r:id="rId9"/>
    <p:sldId id="309" r:id="rId10"/>
    <p:sldId id="307" r:id="rId11"/>
    <p:sldId id="303" r:id="rId12"/>
    <p:sldId id="281" r:id="rId13"/>
    <p:sldId id="266" r:id="rId14"/>
    <p:sldId id="308" r:id="rId15"/>
    <p:sldId id="279" r:id="rId16"/>
    <p:sldId id="306" r:id="rId17"/>
    <p:sldId id="258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88">
          <p15:clr>
            <a:srgbClr val="A4A3A4"/>
          </p15:clr>
        </p15:guide>
        <p15:guide id="2" pos="47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2E83"/>
    <a:srgbClr val="E8D3A2"/>
    <a:srgbClr val="E8E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21" autoAdjust="0"/>
    <p:restoredTop sz="94682"/>
  </p:normalViewPr>
  <p:slideViewPr>
    <p:cSldViewPr snapToGrid="0" snapToObjects="1" showGuides="1">
      <p:cViewPr varScale="1">
        <p:scale>
          <a:sx n="84" d="100"/>
          <a:sy n="84" d="100"/>
        </p:scale>
        <p:origin x="84" y="342"/>
      </p:cViewPr>
      <p:guideLst>
        <p:guide orient="horz" pos="2488"/>
        <p:guide pos="47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80E287-265F-47C9-85FD-1EADD1B08716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77B8C-025E-4443-88F8-9378F3C1F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822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77B8C-025E-4443-88F8-9378F3C1FA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7379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6257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10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0:notes"/>
          <p:cNvSpPr txBox="1">
            <a:spLocks noGrp="1"/>
          </p:cNvSpPr>
          <p:nvPr>
            <p:ph type="sldNum" idx="12"/>
          </p:nvPr>
        </p:nvSpPr>
        <p:spPr>
          <a:xfrm>
            <a:off x="3970940" y="8829966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91387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35936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239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8814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901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5703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7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7:notes"/>
          <p:cNvSpPr txBox="1">
            <a:spLocks noGrp="1"/>
          </p:cNvSpPr>
          <p:nvPr>
            <p:ph type="sldNum" idx="12"/>
          </p:nvPr>
        </p:nvSpPr>
        <p:spPr>
          <a:xfrm>
            <a:off x="3970940" y="8829966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4462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7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7:notes"/>
          <p:cNvSpPr txBox="1">
            <a:spLocks noGrp="1"/>
          </p:cNvSpPr>
          <p:nvPr>
            <p:ph type="sldNum" idx="12"/>
          </p:nvPr>
        </p:nvSpPr>
        <p:spPr>
          <a:xfrm>
            <a:off x="3970940" y="8829966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9350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9450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1673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5703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4B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_W 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815" y="5945854"/>
            <a:ext cx="1371600" cy="9235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7334" y="6354234"/>
            <a:ext cx="2540000" cy="266700"/>
          </a:xfrm>
          <a:prstGeom prst="rect">
            <a:avLst/>
          </a:prstGeom>
        </p:spPr>
      </p:pic>
      <p:pic>
        <p:nvPicPr>
          <p:cNvPr id="2" name="Picture 1" descr="Bar_RtAngle_7502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87" y="4006085"/>
            <a:ext cx="2284303" cy="11277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71757" y="1179824"/>
            <a:ext cx="6972300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ENCODE NORMAL</a:t>
            </a:r>
            <a:br>
              <a:rPr lang="en-US" dirty="0"/>
            </a:br>
            <a:r>
              <a:rPr lang="en-US" dirty="0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23734912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2320239"/>
            <a:ext cx="8197114" cy="3810086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rgbClr val="FFFFFF"/>
                </a:solidFill>
                <a:latin typeface="Open Sans"/>
                <a:cs typeface="Open Sans"/>
              </a:defRPr>
            </a:lvl1pPr>
            <a:lvl2pPr>
              <a:defRPr sz="2000" b="1" i="0" baseline="0">
                <a:solidFill>
                  <a:srgbClr val="FFFFFF"/>
                </a:solidFill>
                <a:latin typeface="Open Sans"/>
                <a:cs typeface="Open Sans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rgbClr val="FFFFFF"/>
                </a:solidFill>
                <a:latin typeface="Open Sans"/>
                <a:cs typeface="Open Sans"/>
              </a:defRPr>
            </a:lvl3pPr>
            <a:lvl4pPr>
              <a:defRPr sz="1600" b="1" i="0" baseline="0">
                <a:solidFill>
                  <a:srgbClr val="FFFFFF"/>
                </a:solidFill>
                <a:latin typeface="Open Sans"/>
                <a:cs typeface="Open Sans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rgbClr val="FFFFFF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7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FFFFFF"/>
                </a:solidFill>
                <a:latin typeface="Uni Sans Regular"/>
                <a:cs typeface="Uni Sans Regular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(UNI SANS REGULAR	, 24 PT.)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48401" y="6354234"/>
            <a:ext cx="2540000" cy="266700"/>
          </a:xfrm>
          <a:prstGeom prst="rect">
            <a:avLst/>
          </a:prstGeom>
        </p:spPr>
      </p:pic>
      <p:pic>
        <p:nvPicPr>
          <p:cNvPr id="8" name="Picture 7" descr="Bar_RtAngle_7502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" y="1437805"/>
            <a:ext cx="1358184" cy="6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1757" y="365069"/>
            <a:ext cx="8184662" cy="998440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2769240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bg>
      <p:bgPr>
        <a:solidFill>
          <a:srgbClr val="4B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_W 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815" y="5945854"/>
            <a:ext cx="1371600" cy="923544"/>
          </a:xfrm>
          <a:prstGeom prst="rect">
            <a:avLst/>
          </a:prstGeom>
        </p:spPr>
      </p:pic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736725"/>
            <a:ext cx="8076956" cy="401549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rgbClr val="FFFFFF"/>
                </a:solidFill>
                <a:latin typeface="Open Sans"/>
                <a:cs typeface="Open Sans"/>
              </a:defRPr>
            </a:lvl1pPr>
            <a:lvl2pPr>
              <a:defRPr sz="2000" b="1" i="0" baseline="0">
                <a:solidFill>
                  <a:srgbClr val="FFFFFF"/>
                </a:solidFill>
                <a:latin typeface="Open Sans"/>
                <a:cs typeface="Open Sans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rgbClr val="FFFFFF"/>
                </a:solidFill>
                <a:latin typeface="Open Sans"/>
                <a:cs typeface="Open Sans"/>
              </a:defRPr>
            </a:lvl3pPr>
            <a:lvl4pPr>
              <a:defRPr sz="1600" b="1" i="0" baseline="0">
                <a:solidFill>
                  <a:srgbClr val="FFFFFF"/>
                </a:solidFill>
                <a:latin typeface="Open Sans"/>
                <a:cs typeface="Open Sans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rgbClr val="FFFFFF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US" dirty="0"/>
              <a:t>Bulleted content here (Open Sans Light, 24 pt.)</a:t>
            </a:r>
          </a:p>
          <a:p>
            <a:pPr lvl="1"/>
            <a:r>
              <a:rPr lang="en-US" dirty="0"/>
              <a:t>Second level (Open Sans Light, 20)</a:t>
            </a:r>
          </a:p>
          <a:p>
            <a:pPr lvl="2"/>
            <a:r>
              <a:rPr lang="en-US" dirty="0"/>
              <a:t>Third level (Open Sans Light, 18)</a:t>
            </a:r>
          </a:p>
          <a:p>
            <a:pPr lvl="3"/>
            <a:r>
              <a:rPr lang="en-US" dirty="0"/>
              <a:t>Fourth level (Open Sans Light, 16)</a:t>
            </a:r>
          </a:p>
          <a:p>
            <a:pPr lvl="4"/>
            <a:r>
              <a:rPr lang="en-US" dirty="0"/>
              <a:t>Fifth level (Open Sans Light, 14)</a:t>
            </a:r>
          </a:p>
        </p:txBody>
      </p:sp>
      <p:pic>
        <p:nvPicPr>
          <p:cNvPr id="8" name="Picture 7" descr="Bar_RtAngle_7502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" y="1437805"/>
            <a:ext cx="1358184" cy="6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1756" y="371511"/>
            <a:ext cx="8064505" cy="991998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32363379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bg>
      <p:bgPr>
        <a:solidFill>
          <a:srgbClr val="4B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48401" y="6354234"/>
            <a:ext cx="2540000" cy="266700"/>
          </a:xfrm>
          <a:prstGeom prst="rect">
            <a:avLst/>
          </a:prstGeom>
        </p:spPr>
      </p:pic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766763" y="1736725"/>
            <a:ext cx="8021637" cy="4432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1" baseline="0">
                <a:solidFill>
                  <a:srgbClr val="FFFFFF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  <p:pic>
        <p:nvPicPr>
          <p:cNvPr id="8" name="Picture 7" descr="Bar_RtAngle_7502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" y="1437805"/>
            <a:ext cx="1358184" cy="6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1756" y="371511"/>
            <a:ext cx="8116644" cy="991998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3828560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 Logo_Purple_2685_HE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139" y="5949410"/>
            <a:ext cx="1371600" cy="923544"/>
          </a:xfrm>
          <a:prstGeom prst="rect">
            <a:avLst/>
          </a:prstGeom>
        </p:spPr>
      </p:pic>
      <p:pic>
        <p:nvPicPr>
          <p:cNvPr id="9" name="Picture 8" descr="Wordmark_center_Purple_HEX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39" y="6487457"/>
            <a:ext cx="2425295" cy="163374"/>
          </a:xfrm>
          <a:prstGeom prst="rect">
            <a:avLst/>
          </a:prstGeom>
        </p:spPr>
      </p:pic>
      <p:pic>
        <p:nvPicPr>
          <p:cNvPr id="6" name="Picture 5" descr="Bar_RtAngle_7502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87" y="4006085"/>
            <a:ext cx="2284303" cy="11277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71757" y="1167124"/>
            <a:ext cx="6972300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solidFill>
                  <a:srgbClr val="4B2E83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ENCODE NORMAL</a:t>
            </a:r>
            <a:br>
              <a:rPr lang="en-US" dirty="0"/>
            </a:br>
            <a:r>
              <a:rPr lang="en-US" dirty="0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3397191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2320239"/>
            <a:ext cx="8197114" cy="3810086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rgbClr val="4B2E83"/>
                </a:solidFill>
                <a:latin typeface="Open Sans"/>
                <a:cs typeface="Open Sans"/>
              </a:defRPr>
            </a:lvl1pPr>
            <a:lvl2pPr>
              <a:defRPr sz="2000" b="1" i="0" baseline="0">
                <a:solidFill>
                  <a:srgbClr val="4B2E83"/>
                </a:solidFill>
                <a:latin typeface="Open Sans"/>
                <a:cs typeface="Open Sans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rgbClr val="4B2E83"/>
                </a:solidFill>
                <a:latin typeface="Open Sans"/>
                <a:cs typeface="Open Sans"/>
              </a:defRPr>
            </a:lvl3pPr>
            <a:lvl4pPr>
              <a:defRPr sz="1600" b="1" i="0" baseline="0">
                <a:solidFill>
                  <a:srgbClr val="4B2E83"/>
                </a:solidFill>
                <a:latin typeface="Open Sans"/>
                <a:cs typeface="Open Sans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rgbClr val="4B2E83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7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4B2E83"/>
                </a:solidFill>
                <a:latin typeface="Uni Sans Regular"/>
                <a:cs typeface="Uni Sans Regular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(UNI SANS LIGHT, 24 PT.)</a:t>
            </a:r>
          </a:p>
        </p:txBody>
      </p:sp>
      <p:pic>
        <p:nvPicPr>
          <p:cNvPr id="9" name="Picture 8" descr="Wordmark_center_Purple_HE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155" y="6487457"/>
            <a:ext cx="2425295" cy="163374"/>
          </a:xfrm>
          <a:prstGeom prst="rect">
            <a:avLst/>
          </a:prstGeom>
        </p:spPr>
      </p:pic>
      <p:pic>
        <p:nvPicPr>
          <p:cNvPr id="8" name="Picture 7" descr="Bar_RtAngle_7502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" y="1437805"/>
            <a:ext cx="1358184" cy="6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1756" y="371511"/>
            <a:ext cx="8184663" cy="991998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solidFill>
                  <a:srgbClr val="4B2E83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3072872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736725"/>
            <a:ext cx="8196210" cy="401549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rgbClr val="4B2E83"/>
                </a:solidFill>
                <a:latin typeface="Open Sans"/>
                <a:cs typeface="Open Sans"/>
              </a:defRPr>
            </a:lvl1pPr>
            <a:lvl2pPr>
              <a:defRPr sz="2000" b="1" i="0" baseline="0">
                <a:solidFill>
                  <a:srgbClr val="4B2E83"/>
                </a:solidFill>
                <a:latin typeface="Open Sans"/>
                <a:cs typeface="Open Sans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rgbClr val="4B2E83"/>
                </a:solidFill>
                <a:latin typeface="Open Sans"/>
                <a:cs typeface="Open Sans"/>
              </a:defRPr>
            </a:lvl3pPr>
            <a:lvl4pPr>
              <a:defRPr sz="1600" b="1" i="0" baseline="0">
                <a:solidFill>
                  <a:srgbClr val="4B2E83"/>
                </a:solidFill>
                <a:latin typeface="Open Sans"/>
                <a:cs typeface="Open Sans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rgbClr val="4B2E83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pic>
        <p:nvPicPr>
          <p:cNvPr id="9" name="Picture 8" descr="W Logo_Purple_2685_HE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139" y="5949410"/>
            <a:ext cx="1371600" cy="923544"/>
          </a:xfrm>
          <a:prstGeom prst="rect">
            <a:avLst/>
          </a:prstGeom>
        </p:spPr>
      </p:pic>
      <p:pic>
        <p:nvPicPr>
          <p:cNvPr id="7" name="Picture 6" descr="Bar_RtAngle_7502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" y="1437805"/>
            <a:ext cx="1358184" cy="6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1756" y="371511"/>
            <a:ext cx="8183759" cy="991998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1450220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766763" y="1736725"/>
            <a:ext cx="8021637" cy="4432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1" baseline="0">
                <a:solidFill>
                  <a:srgbClr val="999999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  <p:pic>
        <p:nvPicPr>
          <p:cNvPr id="7" name="Picture 6" descr="Wordmark_center_Purple_HE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105" y="6487457"/>
            <a:ext cx="2425295" cy="163374"/>
          </a:xfrm>
          <a:prstGeom prst="rect">
            <a:avLst/>
          </a:prstGeom>
        </p:spPr>
      </p:pic>
      <p:pic>
        <p:nvPicPr>
          <p:cNvPr id="6" name="Picture 5" descr="Bar_RtAngle_7502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" y="1437805"/>
            <a:ext cx="1358184" cy="6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1756" y="371511"/>
            <a:ext cx="8116644" cy="991998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2489552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+ Content">
  <p:cSld name="1_Header +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7"/>
          <p:cNvSpPr txBox="1">
            <a:spLocks noGrp="1"/>
          </p:cNvSpPr>
          <p:nvPr>
            <p:ph type="body" idx="1"/>
          </p:nvPr>
        </p:nvSpPr>
        <p:spPr>
          <a:xfrm>
            <a:off x="671758" y="226578"/>
            <a:ext cx="8184662" cy="52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rgbClr val="4B2E83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B2E83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marL="914400" marR="0" lvl="1" indent="-228600" algn="l" rtl="0"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body" idx="2"/>
          </p:nvPr>
        </p:nvSpPr>
        <p:spPr>
          <a:xfrm>
            <a:off x="659305" y="1003413"/>
            <a:ext cx="8196210" cy="4748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Char char="&gt;"/>
              <a:defRPr sz="1800" b="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4B2E8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4B2E83"/>
              </a:buClr>
              <a:buSzPts val="1600"/>
              <a:buFont typeface="Merriweather Sans"/>
              <a:buChar char="&gt;"/>
              <a:defRPr sz="1600" b="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Merriweather Sans"/>
              <a:buChar char="&gt;"/>
              <a:defRPr sz="1400" b="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0" name="Google Shape;40;p17" descr="Bar_RtAngle_7502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4225" y="847089"/>
            <a:ext cx="1358184" cy="6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17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258" y="6168850"/>
            <a:ext cx="3068985" cy="4625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508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B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7030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86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63" r:id="rId2"/>
    <p:sldLayoutId id="2147483664" r:id="rId3"/>
    <p:sldLayoutId id="2147483665" r:id="rId4"/>
    <p:sldLayoutId id="2147483666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www.uwreclub.com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hyperlink" Target="http://realestate.washington.edu/re-people/community/" TargetMode="External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hyperlink" Target="mailto:uwrealestatealumni@gmail.com" TargetMode="External"/><Relationship Id="rId4" Type="http://schemas.openxmlformats.org/officeDocument/2006/relationships/hyperlink" Target="mailto:msre@uw.edu" TargetMode="External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iss.washington.edu/" TargetMode="External"/><Relationship Id="rId3" Type="http://schemas.openxmlformats.org/officeDocument/2006/relationships/hyperlink" Target="mailto:sdermisi@uw.edu" TargetMode="External"/><Relationship Id="rId7" Type="http://schemas.openxmlformats.org/officeDocument/2006/relationships/hyperlink" Target="https://re.be.uw.edu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www.seattle.gov/" TargetMode="External"/><Relationship Id="rId5" Type="http://schemas.openxmlformats.org/officeDocument/2006/relationships/image" Target="../media/image37.png"/><Relationship Id="rId10" Type="http://schemas.openxmlformats.org/officeDocument/2006/relationships/image" Target="../media/image39.jpeg"/><Relationship Id="rId4" Type="http://schemas.openxmlformats.org/officeDocument/2006/relationships/hyperlink" Target="mailto:msre@uw.edu" TargetMode="External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io17OnqtjOAhUIzmMKHZgVDjsQjRwIBw&amp;url=http://jakin44.users.sourceforge.net/uwroutes/&amp;psig=AFQjCNFkQNUi-QKEgfXpcpeAmfRXWhbIlg&amp;ust=1472068947804737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e.be.uw.edu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wmf"/><Relationship Id="rId11" Type="http://schemas.openxmlformats.org/officeDocument/2006/relationships/image" Target="../media/image28.jpe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7.jpeg"/><Relationship Id="rId4" Type="http://schemas.openxmlformats.org/officeDocument/2006/relationships/image" Target="../media/image23.jpeg"/><Relationship Id="rId9" Type="http://schemas.openxmlformats.org/officeDocument/2006/relationships/image" Target="../media/image26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arge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8F057D2D-1474-413F-B5BB-50F65AE10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415441"/>
            <a:ext cx="7440647" cy="54425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7A4C9F-96CB-4C21-8DC7-4ACF4954E6F9}"/>
              </a:ext>
            </a:extLst>
          </p:cNvPr>
          <p:cNvSpPr txBox="1"/>
          <p:nvPr/>
        </p:nvSpPr>
        <p:spPr>
          <a:xfrm>
            <a:off x="140917" y="529117"/>
            <a:ext cx="88621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Runstad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Department of Real Estate - </a:t>
            </a:r>
            <a:r>
              <a:rPr lang="en-US" sz="24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Master of Science in Real Estate </a:t>
            </a:r>
          </a:p>
        </p:txBody>
      </p:sp>
    </p:spTree>
    <p:extLst>
      <p:ext uri="{BB962C8B-B14F-4D97-AF65-F5344CB8AC3E}">
        <p14:creationId xmlns:p14="http://schemas.microsoft.com/office/powerpoint/2010/main" val="1913477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"/>
          <p:cNvSpPr txBox="1">
            <a:spLocks noGrp="1"/>
          </p:cNvSpPr>
          <p:nvPr>
            <p:ph type="body" idx="1"/>
          </p:nvPr>
        </p:nvSpPr>
        <p:spPr>
          <a:xfrm>
            <a:off x="671758" y="226578"/>
            <a:ext cx="8184662" cy="52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400"/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Master of Science in Real Estate - UW</a:t>
            </a:r>
            <a:endParaRPr dirty="0"/>
          </a:p>
        </p:txBody>
      </p:sp>
      <p:sp>
        <p:nvSpPr>
          <p:cNvPr id="75" name="Google Shape;75;p2"/>
          <p:cNvSpPr txBox="1">
            <a:spLocks noGrp="1"/>
          </p:cNvSpPr>
          <p:nvPr>
            <p:ph type="body" idx="2"/>
          </p:nvPr>
        </p:nvSpPr>
        <p:spPr>
          <a:xfrm>
            <a:off x="231648" y="897075"/>
            <a:ext cx="8778240" cy="5234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355600">
              <a:spcBef>
                <a:spcPts val="0"/>
              </a:spcBef>
              <a:buSzPts val="2000"/>
              <a:buFont typeface="Calibri"/>
              <a:buChar char="●"/>
            </a:pPr>
            <a:r>
              <a:rPr lang="en-US" sz="1600" dirty="0">
                <a:latin typeface="+mn-lt"/>
                <a:ea typeface="Calibri"/>
                <a:cs typeface="Calibri"/>
                <a:sym typeface="Calibri"/>
              </a:rPr>
              <a:t>Application deadlines under Regular &amp; Advanced MSRE standing? </a:t>
            </a:r>
          </a:p>
          <a:p>
            <a:pPr indent="-355600">
              <a:spcBef>
                <a:spcPts val="0"/>
              </a:spcBef>
              <a:buSzPts val="2000"/>
              <a:buFont typeface="Calibri"/>
              <a:buChar char="●"/>
            </a:pPr>
            <a:endParaRPr lang="en-US" sz="800" dirty="0">
              <a:latin typeface="+mn-lt"/>
              <a:ea typeface="Calibri"/>
              <a:cs typeface="Calibri"/>
              <a:sym typeface="Calibri"/>
            </a:endParaRP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r>
              <a:rPr lang="en-US" sz="1400" dirty="0">
                <a:latin typeface="+mn-lt"/>
                <a:cs typeface="Calibri"/>
                <a:sym typeface="Calibri"/>
              </a:rPr>
              <a:t>International students: January 15</a:t>
            </a:r>
            <a:r>
              <a:rPr lang="en-US" sz="1400" baseline="30000" dirty="0">
                <a:latin typeface="+mn-lt"/>
                <a:cs typeface="Calibri"/>
                <a:sym typeface="Calibri"/>
              </a:rPr>
              <a:t>th</a:t>
            </a:r>
            <a:endParaRPr lang="en-US" sz="1400" dirty="0">
              <a:latin typeface="+mn-lt"/>
              <a:cs typeface="Calibri"/>
              <a:sym typeface="Calibri"/>
            </a:endParaRP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r>
              <a:rPr lang="en-US" sz="1400" dirty="0">
                <a:latin typeface="+mn-lt"/>
                <a:cs typeface="Calibri"/>
                <a:sym typeface="Calibri"/>
              </a:rPr>
              <a:t>Domestic students: January 15</a:t>
            </a:r>
            <a:r>
              <a:rPr lang="en-US" sz="1400" baseline="30000" dirty="0">
                <a:latin typeface="+mn-lt"/>
                <a:cs typeface="Calibri"/>
                <a:sym typeface="Calibri"/>
              </a:rPr>
              <a:t>th</a:t>
            </a:r>
            <a:r>
              <a:rPr lang="en-US" sz="1400" dirty="0">
                <a:solidFill>
                  <a:schemeClr val="tx1"/>
                </a:solidFill>
                <a:latin typeface="+mn-lt"/>
                <a:cs typeface="Calibri"/>
                <a:sym typeface="Calibri"/>
              </a:rPr>
              <a:t>(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+mn-lt"/>
              </a:rPr>
              <a:t>late applications will be considered, however, scholarships or placement cannot be guaranteed)</a:t>
            </a:r>
            <a:endParaRPr lang="en-US" sz="1400" dirty="0">
              <a:solidFill>
                <a:schemeClr val="tx1"/>
              </a:solidFill>
              <a:latin typeface="+mn-lt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endParaRPr lang="en-US" sz="1600" dirty="0">
              <a:latin typeface="+mn-lt"/>
              <a:ea typeface="Calibri"/>
              <a:cs typeface="Calibri"/>
              <a:sym typeface="Calibri"/>
            </a:endParaRPr>
          </a:p>
          <a:p>
            <a:pPr lvl="0" indent="-355600">
              <a:spcBef>
                <a:spcPts val="0"/>
              </a:spcBef>
              <a:buSzPts val="2000"/>
              <a:buFont typeface="Calibri"/>
              <a:buChar char="●"/>
            </a:pPr>
            <a:r>
              <a:rPr lang="en-US" sz="1600" dirty="0">
                <a:latin typeface="+mn-lt"/>
                <a:ea typeface="Calibri"/>
                <a:cs typeface="Calibri"/>
                <a:sym typeface="Calibri"/>
              </a:rPr>
              <a:t>Tuition difference between Regular &amp; Advanced MSRE standing? </a:t>
            </a: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endParaRPr lang="en-US" sz="800" dirty="0">
              <a:latin typeface="+mn-lt"/>
              <a:ea typeface="Calibri"/>
              <a:cs typeface="Calibri"/>
              <a:sym typeface="Calibri"/>
            </a:endParaRP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r>
              <a:rPr lang="en-US" sz="1400" u="sng" dirty="0">
                <a:latin typeface="+mn-lt"/>
                <a:ea typeface="Calibri"/>
                <a:cs typeface="Calibri"/>
                <a:sym typeface="Calibri"/>
              </a:rPr>
              <a:t>Regular: </a:t>
            </a: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endParaRPr lang="en-US" sz="800" u="sng" dirty="0">
              <a:latin typeface="+mn-lt"/>
              <a:ea typeface="Calibri"/>
              <a:cs typeface="Calibri"/>
              <a:sym typeface="Calibri"/>
            </a:endParaRPr>
          </a:p>
          <a:p>
            <a:pPr marL="1358900" lvl="2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Time length: 2 years (6 quarters) – full-time</a:t>
            </a:r>
          </a:p>
          <a:p>
            <a:pPr marL="1358900" lvl="2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Total Tuition (estimate): 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+mn-lt"/>
              </a:rPr>
              <a:t>$36,824 (resident), $73,648 (non-resident)</a:t>
            </a:r>
          </a:p>
          <a:p>
            <a:pPr marL="1358900" lvl="2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Scholarships/financial aid: Eligible</a:t>
            </a:r>
          </a:p>
          <a:p>
            <a:pPr marL="558800" lvl="1" indent="0">
              <a:spcBef>
                <a:spcPts val="0"/>
              </a:spcBef>
              <a:buSzPts val="2000"/>
              <a:buNone/>
            </a:pPr>
            <a:endParaRPr lang="en-US" sz="1400" dirty="0">
              <a:latin typeface="+mn-lt"/>
              <a:ea typeface="Calibri"/>
              <a:cs typeface="Calibri"/>
              <a:sym typeface="Calibri"/>
            </a:endParaRP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r>
              <a:rPr lang="en-US" sz="1400" u="sng" dirty="0">
                <a:latin typeface="+mn-lt"/>
                <a:ea typeface="Calibri"/>
                <a:cs typeface="Calibri"/>
                <a:sym typeface="Calibri"/>
              </a:rPr>
              <a:t>Advanced: </a:t>
            </a:r>
            <a:endParaRPr lang="en-US" sz="1400" dirty="0">
              <a:latin typeface="+mn-lt"/>
              <a:cs typeface="Calibri"/>
              <a:sym typeface="Calibri"/>
            </a:endParaRPr>
          </a:p>
          <a:p>
            <a:pPr marL="1358900" lvl="2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v"/>
            </a:pPr>
            <a:endParaRPr lang="en-US" sz="800" dirty="0">
              <a:latin typeface="+mn-lt"/>
              <a:ea typeface="Calibri"/>
              <a:cs typeface="Calibri"/>
              <a:sym typeface="Calibri"/>
            </a:endParaRPr>
          </a:p>
          <a:p>
            <a:pPr marL="1358900" lvl="2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Time length: 1 years (3 quarters) – full-time or 2 years – part-time</a:t>
            </a:r>
          </a:p>
          <a:p>
            <a:pPr marL="1358900" lvl="2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Total Tuition (estimate) : 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+mn-lt"/>
              </a:rPr>
              <a:t>$18,412 (resident), $37,630 (non-resident)</a:t>
            </a:r>
          </a:p>
          <a:p>
            <a:pPr marL="1358900" lvl="2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Scholarships /financial aid : Eligible</a:t>
            </a:r>
          </a:p>
          <a:p>
            <a:pPr marL="1016000" lvl="2" indent="0">
              <a:spcBef>
                <a:spcPts val="0"/>
              </a:spcBef>
              <a:buSzPts val="2000"/>
              <a:buNone/>
            </a:pPr>
            <a:endParaRPr lang="en-US" sz="14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387350" indent="-285750">
              <a:spcBef>
                <a:spcPts val="0"/>
              </a:spcBef>
              <a:buSzPts val="2000"/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  <a:ea typeface="Calibri"/>
                <a:cs typeface="Calibri"/>
                <a:sym typeface="Calibri"/>
              </a:rPr>
              <a:t>Western Regional Graduate Program (WRGP) tuition reduction:</a:t>
            </a:r>
          </a:p>
          <a:p>
            <a:pPr marL="401638" indent="0">
              <a:spcBef>
                <a:spcPts val="0"/>
              </a:spcBef>
              <a:buSzPts val="2000"/>
              <a:buNone/>
            </a:pPr>
            <a:r>
              <a:rPr lang="en-US" sz="1200" dirty="0">
                <a:latin typeface="+mn-lt"/>
                <a:ea typeface="Calibri"/>
                <a:cs typeface="Calibri"/>
                <a:sym typeface="Calibri"/>
              </a:rPr>
              <a:t>Students from the following 14 states/2 </a:t>
            </a:r>
            <a:r>
              <a:rPr lang="en-US" sz="1200" b="0" i="0" dirty="0">
                <a:solidFill>
                  <a:schemeClr val="tx1"/>
                </a:solidFill>
                <a:effectLst/>
                <a:latin typeface="+mn-lt"/>
              </a:rPr>
              <a:t>territories</a:t>
            </a:r>
            <a:r>
              <a:rPr lang="en-US" sz="1200" dirty="0">
                <a:latin typeface="+mn-lt"/>
                <a:ea typeface="Calibri"/>
                <a:cs typeface="Calibri"/>
                <a:sym typeface="Calibri"/>
              </a:rPr>
              <a:t> are eligible for resident tuition: </a:t>
            </a:r>
            <a:r>
              <a:rPr lang="en-US" sz="1200" b="0" i="0" dirty="0">
                <a:solidFill>
                  <a:schemeClr val="tx1"/>
                </a:solidFill>
                <a:effectLst/>
                <a:latin typeface="+mn-lt"/>
              </a:rPr>
              <a:t>Alaska, Arizona, California, Colorado, Hawaii, Idaho, Nevada, Montana, North Dakota, New Mexico, South Dakota, Oregon, Wyoming, Utah, Guam, and Northern Mariana Islands.</a:t>
            </a:r>
          </a:p>
          <a:p>
            <a:pPr marL="401638" indent="0">
              <a:spcBef>
                <a:spcPts val="0"/>
              </a:spcBef>
              <a:buSzPts val="2000"/>
              <a:buNone/>
            </a:pPr>
            <a:endParaRPr lang="en-US" sz="800" dirty="0">
              <a:solidFill>
                <a:schemeClr val="tx1"/>
              </a:solidFill>
              <a:latin typeface="+mn-lt"/>
            </a:endParaRPr>
          </a:p>
          <a:p>
            <a:pPr marL="401638" indent="-292100">
              <a:spcBef>
                <a:spcPts val="0"/>
              </a:spcBef>
              <a:buSzPts val="2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Multiple r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+mn-lt"/>
              </a:rPr>
              <a:t>ecruitment scholarships are available, and all students can indicate an interest with their application</a:t>
            </a:r>
          </a:p>
          <a:p>
            <a:pPr marL="401638" indent="0">
              <a:spcBef>
                <a:spcPts val="0"/>
              </a:spcBef>
              <a:buSzPts val="2000"/>
              <a:buNone/>
            </a:pPr>
            <a:endParaRPr lang="en-US" sz="14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401638" indent="0">
              <a:spcBef>
                <a:spcPts val="0"/>
              </a:spcBef>
              <a:buSzPts val="2000"/>
              <a:buNone/>
            </a:pPr>
            <a:endParaRPr lang="en-US" sz="14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1016000" lvl="2" indent="0">
              <a:spcBef>
                <a:spcPts val="0"/>
              </a:spcBef>
              <a:buSzPts val="2000"/>
              <a:buNone/>
            </a:pPr>
            <a:endParaRPr sz="14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137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"/>
          <p:cNvSpPr txBox="1">
            <a:spLocks noGrp="1"/>
          </p:cNvSpPr>
          <p:nvPr>
            <p:ph type="body" idx="1"/>
          </p:nvPr>
        </p:nvSpPr>
        <p:spPr>
          <a:xfrm>
            <a:off x="671758" y="226578"/>
            <a:ext cx="8184662" cy="52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400"/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What are the Real Estate Career Options?</a:t>
            </a:r>
            <a:endParaRPr dirty="0"/>
          </a:p>
        </p:txBody>
      </p:sp>
      <p:grpSp>
        <p:nvGrpSpPr>
          <p:cNvPr id="143" name="Google Shape;143;p10"/>
          <p:cNvGrpSpPr/>
          <p:nvPr/>
        </p:nvGrpSpPr>
        <p:grpSpPr>
          <a:xfrm>
            <a:off x="329713" y="1319121"/>
            <a:ext cx="8462487" cy="4231243"/>
            <a:chOff x="7243" y="338018"/>
            <a:chExt cx="8462487" cy="4231243"/>
          </a:xfrm>
        </p:grpSpPr>
        <p:sp>
          <p:nvSpPr>
            <p:cNvPr id="144" name="Google Shape;144;p10"/>
            <p:cNvSpPr/>
            <p:nvPr/>
          </p:nvSpPr>
          <p:spPr>
            <a:xfrm>
              <a:off x="7243" y="338018"/>
              <a:ext cx="1167239" cy="583619"/>
            </a:xfrm>
            <a:prstGeom prst="roundRect">
              <a:avLst>
                <a:gd name="adj" fmla="val 10000"/>
              </a:avLst>
            </a:prstGeom>
            <a:solidFill>
              <a:srgbClr val="E8D3A1"/>
            </a:solidFill>
            <a:ln w="38100" cap="flat" cmpd="sng">
              <a:solidFill>
                <a:srgbClr val="CFBD9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0"/>
            <p:cNvSpPr txBox="1"/>
            <p:nvPr/>
          </p:nvSpPr>
          <p:spPr>
            <a:xfrm>
              <a:off x="24337" y="355112"/>
              <a:ext cx="1133051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2700" rIns="1905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Calibri"/>
                <a:buNone/>
              </a:pPr>
              <a:r>
                <a:rPr lang="en-US" sz="1000" b="1" i="0" u="none" strike="noStrike" cap="none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ADVISORY</a:t>
              </a:r>
              <a:endParaRPr dirty="0">
                <a:solidFill>
                  <a:schemeClr val="tx1"/>
                </a:solidFill>
              </a:endParaRPr>
            </a:p>
          </p:txBody>
        </p:sp>
        <p:sp>
          <p:nvSpPr>
            <p:cNvPr id="146" name="Google Shape;146;p10"/>
            <p:cNvSpPr/>
            <p:nvPr/>
          </p:nvSpPr>
          <p:spPr>
            <a:xfrm>
              <a:off x="123967" y="921637"/>
              <a:ext cx="116723" cy="43771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47" name="Google Shape;147;p10"/>
            <p:cNvSpPr/>
            <p:nvPr/>
          </p:nvSpPr>
          <p:spPr>
            <a:xfrm>
              <a:off x="240691" y="1067542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0"/>
            <p:cNvSpPr txBox="1"/>
            <p:nvPr/>
          </p:nvSpPr>
          <p:spPr>
            <a:xfrm>
              <a:off x="257785" y="1084636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1425" rIns="171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BROKERAGE</a:t>
              </a:r>
              <a:endParaRPr/>
            </a:p>
          </p:txBody>
        </p:sp>
        <p:sp>
          <p:nvSpPr>
            <p:cNvPr id="149" name="Google Shape;149;p10"/>
            <p:cNvSpPr/>
            <p:nvPr/>
          </p:nvSpPr>
          <p:spPr>
            <a:xfrm>
              <a:off x="123967" y="921637"/>
              <a:ext cx="116723" cy="116723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50" name="Google Shape;150;p10"/>
            <p:cNvSpPr/>
            <p:nvPr/>
          </p:nvSpPr>
          <p:spPr>
            <a:xfrm>
              <a:off x="240691" y="1797067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0"/>
            <p:cNvSpPr txBox="1"/>
            <p:nvPr/>
          </p:nvSpPr>
          <p:spPr>
            <a:xfrm>
              <a:off x="257785" y="1814161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1425" rIns="171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REAL ESTATE SERVICE FIRMS</a:t>
              </a:r>
              <a:endParaRPr/>
            </a:p>
          </p:txBody>
        </p:sp>
        <p:sp>
          <p:nvSpPr>
            <p:cNvPr id="152" name="Google Shape;152;p10"/>
            <p:cNvSpPr/>
            <p:nvPr/>
          </p:nvSpPr>
          <p:spPr>
            <a:xfrm>
              <a:off x="123967" y="921637"/>
              <a:ext cx="116723" cy="189676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53" name="Google Shape;153;p10"/>
            <p:cNvSpPr/>
            <p:nvPr/>
          </p:nvSpPr>
          <p:spPr>
            <a:xfrm>
              <a:off x="240691" y="2526592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0"/>
            <p:cNvSpPr txBox="1"/>
            <p:nvPr/>
          </p:nvSpPr>
          <p:spPr>
            <a:xfrm>
              <a:off x="257785" y="2543686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1425" rIns="171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INVESTMENT ADVISORY</a:t>
              </a:r>
              <a:endParaRPr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10"/>
            <p:cNvSpPr/>
            <p:nvPr/>
          </p:nvSpPr>
          <p:spPr>
            <a:xfrm>
              <a:off x="123967" y="921637"/>
              <a:ext cx="116723" cy="262628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56" name="Google Shape;156;p10"/>
            <p:cNvSpPr/>
            <p:nvPr/>
          </p:nvSpPr>
          <p:spPr>
            <a:xfrm>
              <a:off x="240691" y="3256117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0"/>
            <p:cNvSpPr txBox="1"/>
            <p:nvPr/>
          </p:nvSpPr>
          <p:spPr>
            <a:xfrm>
              <a:off x="257785" y="3273211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1425" rIns="171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RESEARCH</a:t>
              </a:r>
              <a:endParaRPr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123967" y="921637"/>
              <a:ext cx="116723" cy="335581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59" name="Google Shape;159;p10"/>
            <p:cNvSpPr/>
            <p:nvPr/>
          </p:nvSpPr>
          <p:spPr>
            <a:xfrm>
              <a:off x="240691" y="3985642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0"/>
            <p:cNvSpPr txBox="1"/>
            <p:nvPr/>
          </p:nvSpPr>
          <p:spPr>
            <a:xfrm>
              <a:off x="257785" y="4002736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1425" rIns="171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ACCOUNTING FIRMS</a:t>
              </a:r>
              <a:endParaRPr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10"/>
            <p:cNvSpPr/>
            <p:nvPr/>
          </p:nvSpPr>
          <p:spPr>
            <a:xfrm>
              <a:off x="1466293" y="338018"/>
              <a:ext cx="1167239" cy="583619"/>
            </a:xfrm>
            <a:prstGeom prst="roundRect">
              <a:avLst>
                <a:gd name="adj" fmla="val 10000"/>
              </a:avLst>
            </a:prstGeom>
            <a:solidFill>
              <a:srgbClr val="E8D3A1"/>
            </a:solidFill>
            <a:ln w="38100" cap="flat" cmpd="sng">
              <a:solidFill>
                <a:srgbClr val="CFBD9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0"/>
            <p:cNvSpPr txBox="1"/>
            <p:nvPr/>
          </p:nvSpPr>
          <p:spPr>
            <a:xfrm>
              <a:off x="1483387" y="355112"/>
              <a:ext cx="1133051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2700" rIns="1905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Calibri"/>
                <a:buNone/>
              </a:pPr>
              <a:r>
                <a:rPr lang="en-US" sz="1000" b="1" i="0" u="none" strike="noStrike" cap="none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DEVELOPMENT</a:t>
              </a:r>
              <a:endParaRPr sz="1000" b="1" i="0" u="none" strike="noStrike" cap="non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10"/>
            <p:cNvSpPr/>
            <p:nvPr/>
          </p:nvSpPr>
          <p:spPr>
            <a:xfrm>
              <a:off x="1583017" y="921637"/>
              <a:ext cx="116723" cy="43771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64" name="Google Shape;164;p10"/>
            <p:cNvSpPr/>
            <p:nvPr/>
          </p:nvSpPr>
          <p:spPr>
            <a:xfrm>
              <a:off x="1699741" y="1067542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0"/>
            <p:cNvSpPr txBox="1"/>
            <p:nvPr/>
          </p:nvSpPr>
          <p:spPr>
            <a:xfrm>
              <a:off x="1716835" y="1084636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1425" rIns="171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DEVELOPMENT COMPANIES</a:t>
              </a:r>
              <a:endParaRPr/>
            </a:p>
          </p:txBody>
        </p:sp>
        <p:sp>
          <p:nvSpPr>
            <p:cNvPr id="166" name="Google Shape;166;p10"/>
            <p:cNvSpPr/>
            <p:nvPr/>
          </p:nvSpPr>
          <p:spPr>
            <a:xfrm>
              <a:off x="1583017" y="921637"/>
              <a:ext cx="116723" cy="116723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67" name="Google Shape;167;p10"/>
            <p:cNvSpPr/>
            <p:nvPr/>
          </p:nvSpPr>
          <p:spPr>
            <a:xfrm>
              <a:off x="1699741" y="1797067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0"/>
            <p:cNvSpPr txBox="1"/>
            <p:nvPr/>
          </p:nvSpPr>
          <p:spPr>
            <a:xfrm>
              <a:off x="1716835" y="1814161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1425" rIns="171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HOMEBUILDERS</a:t>
              </a:r>
              <a:endParaRPr/>
            </a:p>
          </p:txBody>
        </p:sp>
        <p:sp>
          <p:nvSpPr>
            <p:cNvPr id="169" name="Google Shape;169;p10"/>
            <p:cNvSpPr/>
            <p:nvPr/>
          </p:nvSpPr>
          <p:spPr>
            <a:xfrm>
              <a:off x="2925342" y="338018"/>
              <a:ext cx="1167239" cy="583619"/>
            </a:xfrm>
            <a:prstGeom prst="roundRect">
              <a:avLst>
                <a:gd name="adj" fmla="val 10000"/>
              </a:avLst>
            </a:prstGeom>
            <a:solidFill>
              <a:srgbClr val="E8D3A1"/>
            </a:solidFill>
            <a:ln w="38100" cap="flat" cmpd="sng">
              <a:solidFill>
                <a:srgbClr val="CFBD9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0"/>
            <p:cNvSpPr txBox="1"/>
            <p:nvPr/>
          </p:nvSpPr>
          <p:spPr>
            <a:xfrm>
              <a:off x="2942436" y="355112"/>
              <a:ext cx="1133051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2700" rIns="1905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Calibri"/>
                <a:buNone/>
              </a:pPr>
              <a:r>
                <a:rPr lang="en-US" sz="1000" b="1" i="0" u="none" strike="noStrike" cap="none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BANKING &amp; FINANCE</a:t>
              </a:r>
              <a:endParaRPr dirty="0">
                <a:solidFill>
                  <a:schemeClr val="tx1"/>
                </a:solidFill>
              </a:endParaRPr>
            </a:p>
          </p:txBody>
        </p:sp>
        <p:sp>
          <p:nvSpPr>
            <p:cNvPr id="171" name="Google Shape;171;p10"/>
            <p:cNvSpPr/>
            <p:nvPr/>
          </p:nvSpPr>
          <p:spPr>
            <a:xfrm>
              <a:off x="3042066" y="921637"/>
              <a:ext cx="116723" cy="43771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72" name="Google Shape;172;p10"/>
            <p:cNvSpPr/>
            <p:nvPr/>
          </p:nvSpPr>
          <p:spPr>
            <a:xfrm>
              <a:off x="3158790" y="1067542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0"/>
            <p:cNvSpPr txBox="1"/>
            <p:nvPr/>
          </p:nvSpPr>
          <p:spPr>
            <a:xfrm>
              <a:off x="3175884" y="1084636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1425" rIns="171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COMMERCIAL BANKS</a:t>
              </a:r>
              <a:endParaRPr/>
            </a:p>
          </p:txBody>
        </p:sp>
        <p:sp>
          <p:nvSpPr>
            <p:cNvPr id="174" name="Google Shape;174;p10"/>
            <p:cNvSpPr/>
            <p:nvPr/>
          </p:nvSpPr>
          <p:spPr>
            <a:xfrm>
              <a:off x="3042066" y="921637"/>
              <a:ext cx="116723" cy="116723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75" name="Google Shape;175;p10"/>
            <p:cNvSpPr/>
            <p:nvPr/>
          </p:nvSpPr>
          <p:spPr>
            <a:xfrm>
              <a:off x="3158790" y="1797067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0"/>
            <p:cNvSpPr txBox="1"/>
            <p:nvPr/>
          </p:nvSpPr>
          <p:spPr>
            <a:xfrm>
              <a:off x="3175884" y="1814161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1425" rIns="171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INVESTMENT BANKS</a:t>
              </a:r>
              <a:endParaRPr/>
            </a:p>
          </p:txBody>
        </p:sp>
        <p:sp>
          <p:nvSpPr>
            <p:cNvPr id="177" name="Google Shape;177;p10"/>
            <p:cNvSpPr/>
            <p:nvPr/>
          </p:nvSpPr>
          <p:spPr>
            <a:xfrm>
              <a:off x="3042066" y="921637"/>
              <a:ext cx="116723" cy="189676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78" name="Google Shape;178;p10"/>
            <p:cNvSpPr/>
            <p:nvPr/>
          </p:nvSpPr>
          <p:spPr>
            <a:xfrm>
              <a:off x="3158790" y="2526592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0"/>
            <p:cNvSpPr txBox="1"/>
            <p:nvPr/>
          </p:nvSpPr>
          <p:spPr>
            <a:xfrm>
              <a:off x="3175884" y="2543686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1425" rIns="171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CAPITAL MARKETS</a:t>
              </a:r>
              <a:endParaRPr/>
            </a:p>
          </p:txBody>
        </p:sp>
        <p:sp>
          <p:nvSpPr>
            <p:cNvPr id="180" name="Google Shape;180;p10"/>
            <p:cNvSpPr/>
            <p:nvPr/>
          </p:nvSpPr>
          <p:spPr>
            <a:xfrm>
              <a:off x="3042066" y="921637"/>
              <a:ext cx="116723" cy="262628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81" name="Google Shape;181;p10"/>
            <p:cNvSpPr/>
            <p:nvPr/>
          </p:nvSpPr>
          <p:spPr>
            <a:xfrm>
              <a:off x="3158790" y="3256117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0"/>
            <p:cNvSpPr txBox="1"/>
            <p:nvPr/>
          </p:nvSpPr>
          <p:spPr>
            <a:xfrm>
              <a:off x="3175884" y="3273211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1425" rIns="171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CREDIT RATING AGENCIES</a:t>
              </a:r>
              <a:endParaRPr/>
            </a:p>
          </p:txBody>
        </p:sp>
        <p:sp>
          <p:nvSpPr>
            <p:cNvPr id="183" name="Google Shape;183;p10"/>
            <p:cNvSpPr/>
            <p:nvPr/>
          </p:nvSpPr>
          <p:spPr>
            <a:xfrm>
              <a:off x="4384392" y="338018"/>
              <a:ext cx="1167239" cy="583619"/>
            </a:xfrm>
            <a:prstGeom prst="roundRect">
              <a:avLst>
                <a:gd name="adj" fmla="val 10000"/>
              </a:avLst>
            </a:prstGeom>
            <a:solidFill>
              <a:srgbClr val="E8D3A1"/>
            </a:solidFill>
            <a:ln w="38100" cap="flat" cmpd="sng">
              <a:solidFill>
                <a:srgbClr val="CFBD9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0"/>
            <p:cNvSpPr txBox="1"/>
            <p:nvPr/>
          </p:nvSpPr>
          <p:spPr>
            <a:xfrm>
              <a:off x="4401486" y="355112"/>
              <a:ext cx="1133051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2700" rIns="1905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Calibri"/>
                <a:buNone/>
              </a:pPr>
              <a:r>
                <a:rPr lang="en-US" sz="1000" b="1" i="0" u="none" strike="noStrike" cap="none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INVESTMENT MANAGEMENT</a:t>
              </a:r>
              <a:endParaRPr sz="1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10"/>
            <p:cNvSpPr/>
            <p:nvPr/>
          </p:nvSpPr>
          <p:spPr>
            <a:xfrm>
              <a:off x="4501116" y="921637"/>
              <a:ext cx="116723" cy="43771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86" name="Google Shape;186;p10"/>
            <p:cNvSpPr/>
            <p:nvPr/>
          </p:nvSpPr>
          <p:spPr>
            <a:xfrm>
              <a:off x="4617840" y="1067542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0"/>
            <p:cNvSpPr txBox="1"/>
            <p:nvPr/>
          </p:nvSpPr>
          <p:spPr>
            <a:xfrm>
              <a:off x="4634934" y="1084636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1425" rIns="171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INSTITUTIONAL INVESTORS</a:t>
              </a:r>
              <a:endParaRPr/>
            </a:p>
          </p:txBody>
        </p:sp>
        <p:sp>
          <p:nvSpPr>
            <p:cNvPr id="188" name="Google Shape;188;p10"/>
            <p:cNvSpPr/>
            <p:nvPr/>
          </p:nvSpPr>
          <p:spPr>
            <a:xfrm>
              <a:off x="4501116" y="921637"/>
              <a:ext cx="116723" cy="116723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89" name="Google Shape;189;p10"/>
            <p:cNvSpPr/>
            <p:nvPr/>
          </p:nvSpPr>
          <p:spPr>
            <a:xfrm>
              <a:off x="4617840" y="1797067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0"/>
            <p:cNvSpPr txBox="1"/>
            <p:nvPr/>
          </p:nvSpPr>
          <p:spPr>
            <a:xfrm>
              <a:off x="4634934" y="1814161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1425" rIns="171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REITS</a:t>
              </a:r>
              <a:endParaRPr/>
            </a:p>
          </p:txBody>
        </p:sp>
        <p:sp>
          <p:nvSpPr>
            <p:cNvPr id="191" name="Google Shape;191;p10"/>
            <p:cNvSpPr/>
            <p:nvPr/>
          </p:nvSpPr>
          <p:spPr>
            <a:xfrm>
              <a:off x="4501116" y="921637"/>
              <a:ext cx="116723" cy="189676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92" name="Google Shape;192;p10"/>
            <p:cNvSpPr/>
            <p:nvPr/>
          </p:nvSpPr>
          <p:spPr>
            <a:xfrm>
              <a:off x="4617840" y="2526592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0"/>
            <p:cNvSpPr txBox="1"/>
            <p:nvPr/>
          </p:nvSpPr>
          <p:spPr>
            <a:xfrm>
              <a:off x="4634934" y="2543686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1425" rIns="171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FUND MANAGERS</a:t>
              </a:r>
              <a:endParaRPr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10"/>
            <p:cNvSpPr/>
            <p:nvPr/>
          </p:nvSpPr>
          <p:spPr>
            <a:xfrm>
              <a:off x="4501116" y="921637"/>
              <a:ext cx="116723" cy="262628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95" name="Google Shape;195;p10"/>
            <p:cNvSpPr/>
            <p:nvPr/>
          </p:nvSpPr>
          <p:spPr>
            <a:xfrm>
              <a:off x="4617840" y="3256117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0"/>
            <p:cNvSpPr txBox="1"/>
            <p:nvPr/>
          </p:nvSpPr>
          <p:spPr>
            <a:xfrm>
              <a:off x="4634934" y="3273211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1425" rIns="171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ASSET MANAGEMENT</a:t>
              </a:r>
              <a:endParaRPr/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5843442" y="338018"/>
              <a:ext cx="1167239" cy="583619"/>
            </a:xfrm>
            <a:prstGeom prst="roundRect">
              <a:avLst>
                <a:gd name="adj" fmla="val 10000"/>
              </a:avLst>
            </a:prstGeom>
            <a:solidFill>
              <a:srgbClr val="E8D3A1"/>
            </a:solidFill>
            <a:ln w="38100" cap="flat" cmpd="sng">
              <a:solidFill>
                <a:srgbClr val="CFBD9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0"/>
            <p:cNvSpPr txBox="1"/>
            <p:nvPr/>
          </p:nvSpPr>
          <p:spPr>
            <a:xfrm>
              <a:off x="5860536" y="355112"/>
              <a:ext cx="1133051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2700" rIns="1905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Calibri"/>
                <a:buNone/>
              </a:pPr>
              <a:r>
                <a:rPr lang="en-US" sz="1000" b="1" i="0" u="none" strike="noStrike" cap="none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CORPORATE REAL ESTATE</a:t>
              </a:r>
              <a:endParaRPr dirty="0">
                <a:solidFill>
                  <a:schemeClr val="tx1"/>
                </a:solidFill>
              </a:endParaRPr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5960166" y="921637"/>
              <a:ext cx="116723" cy="43771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00" name="Google Shape;200;p10"/>
            <p:cNvSpPr/>
            <p:nvPr/>
          </p:nvSpPr>
          <p:spPr>
            <a:xfrm>
              <a:off x="6076890" y="1067542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0"/>
            <p:cNvSpPr txBox="1"/>
            <p:nvPr/>
          </p:nvSpPr>
          <p:spPr>
            <a:xfrm>
              <a:off x="6093984" y="1084636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1425" rIns="171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CORPORATIONS</a:t>
              </a:r>
              <a:endParaRPr/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5960166" y="921637"/>
              <a:ext cx="116723" cy="116723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03" name="Google Shape;203;p10"/>
            <p:cNvSpPr/>
            <p:nvPr/>
          </p:nvSpPr>
          <p:spPr>
            <a:xfrm>
              <a:off x="6076890" y="1797067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0"/>
            <p:cNvSpPr txBox="1"/>
            <p:nvPr/>
          </p:nvSpPr>
          <p:spPr>
            <a:xfrm>
              <a:off x="6093984" y="1814161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1425" rIns="171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ADVISORY FIRMS</a:t>
              </a:r>
              <a:endParaRPr/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7302491" y="338018"/>
              <a:ext cx="1167239" cy="583619"/>
            </a:xfrm>
            <a:prstGeom prst="roundRect">
              <a:avLst>
                <a:gd name="adj" fmla="val 10000"/>
              </a:avLst>
            </a:prstGeom>
            <a:solidFill>
              <a:srgbClr val="E8D3A1"/>
            </a:solidFill>
            <a:ln w="38100" cap="flat" cmpd="sng">
              <a:solidFill>
                <a:srgbClr val="CFBD9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0"/>
            <p:cNvSpPr txBox="1"/>
            <p:nvPr/>
          </p:nvSpPr>
          <p:spPr>
            <a:xfrm>
              <a:off x="7319585" y="355112"/>
              <a:ext cx="1133051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2700" rIns="1905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Calibri"/>
                <a:buNone/>
              </a:pPr>
              <a:r>
                <a:rPr lang="en-US" sz="1000" b="1" i="0" u="none" strike="noStrike" cap="none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PUBLIC POLICY</a:t>
              </a: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207" name="Google Shape;207;p10"/>
            <p:cNvSpPr/>
            <p:nvPr/>
          </p:nvSpPr>
          <p:spPr>
            <a:xfrm>
              <a:off x="7419215" y="921637"/>
              <a:ext cx="116723" cy="43771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08" name="Google Shape;208;p10"/>
            <p:cNvSpPr/>
            <p:nvPr/>
          </p:nvSpPr>
          <p:spPr>
            <a:xfrm>
              <a:off x="7535939" y="1067542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0"/>
            <p:cNvSpPr txBox="1"/>
            <p:nvPr/>
          </p:nvSpPr>
          <p:spPr>
            <a:xfrm>
              <a:off x="7553033" y="1084636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0150" rIns="15225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50"/>
                <a:buFont typeface="Calibri"/>
                <a:buNone/>
              </a:pPr>
              <a:r>
                <a:rPr lang="en-US" sz="75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COMMUNITY AND ECONOMIC DEVELOPMENT</a:t>
              </a:r>
              <a:endParaRPr/>
            </a:p>
          </p:txBody>
        </p:sp>
        <p:sp>
          <p:nvSpPr>
            <p:cNvPr id="210" name="Google Shape;210;p10"/>
            <p:cNvSpPr/>
            <p:nvPr/>
          </p:nvSpPr>
          <p:spPr>
            <a:xfrm>
              <a:off x="7419215" y="921637"/>
              <a:ext cx="116723" cy="116723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11" name="Google Shape;211;p10"/>
            <p:cNvSpPr/>
            <p:nvPr/>
          </p:nvSpPr>
          <p:spPr>
            <a:xfrm>
              <a:off x="7535939" y="1797067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0"/>
            <p:cNvSpPr txBox="1"/>
            <p:nvPr/>
          </p:nvSpPr>
          <p:spPr>
            <a:xfrm>
              <a:off x="7553033" y="1814161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0150" rIns="15225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50"/>
                <a:buFont typeface="Calibri"/>
                <a:buNone/>
              </a:pPr>
              <a:r>
                <a:rPr lang="en-US" sz="75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HOUSING AUTHORITIES AND NONPROFIT DEVELOPERS</a:t>
              </a:r>
              <a:endParaRPr/>
            </a:p>
          </p:txBody>
        </p:sp>
        <p:sp>
          <p:nvSpPr>
            <p:cNvPr id="213" name="Google Shape;213;p10"/>
            <p:cNvSpPr/>
            <p:nvPr/>
          </p:nvSpPr>
          <p:spPr>
            <a:xfrm>
              <a:off x="7419215" y="921637"/>
              <a:ext cx="116723" cy="189676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14" name="Google Shape;214;p10"/>
            <p:cNvSpPr/>
            <p:nvPr/>
          </p:nvSpPr>
          <p:spPr>
            <a:xfrm>
              <a:off x="7535939" y="2526592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0"/>
            <p:cNvSpPr txBox="1"/>
            <p:nvPr/>
          </p:nvSpPr>
          <p:spPr>
            <a:xfrm>
              <a:off x="7553033" y="2543686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0150" rIns="15225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50"/>
                <a:buFont typeface="Calibri"/>
                <a:buNone/>
              </a:pPr>
              <a:r>
                <a:rPr lang="en-US" sz="75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STATE HOUSING FINANCE AGENCY</a:t>
              </a:r>
              <a:endParaRPr/>
            </a:p>
          </p:txBody>
        </p:sp>
      </p:grpSp>
    </p:spTree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1"/>
          <p:cNvSpPr txBox="1">
            <a:spLocks noGrp="1"/>
          </p:cNvSpPr>
          <p:nvPr>
            <p:ph type="body" idx="1"/>
          </p:nvPr>
        </p:nvSpPr>
        <p:spPr>
          <a:xfrm>
            <a:off x="671758" y="226578"/>
            <a:ext cx="8184662" cy="52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400"/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Real Estate Club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p11"/>
          <p:cNvPicPr preferRelativeResize="0"/>
          <p:nvPr/>
        </p:nvPicPr>
        <p:blipFill rotWithShape="1">
          <a:blip r:embed="rId3">
            <a:alphaModFix/>
          </a:blip>
          <a:srcRect l="29744" r="37804"/>
          <a:stretch/>
        </p:blipFill>
        <p:spPr>
          <a:xfrm>
            <a:off x="5321770" y="1285461"/>
            <a:ext cx="3162925" cy="2893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1"/>
          <p:cNvSpPr txBox="1">
            <a:spLocks noGrp="1"/>
          </p:cNvSpPr>
          <p:nvPr>
            <p:ph type="body" idx="2"/>
          </p:nvPr>
        </p:nvSpPr>
        <p:spPr>
          <a:xfrm>
            <a:off x="659305" y="1285461"/>
            <a:ext cx="4527292" cy="4425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Opportunity to connect with real estate professionals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See complex and interesting development projects during and after construction</a:t>
            </a: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Share your passion for real estate with fellow students</a:t>
            </a: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Attend Lunch and Learns to meet with real estate professionals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None/>
            </a:pPr>
            <a:endParaRPr/>
          </a:p>
        </p:txBody>
      </p:sp>
      <p:sp>
        <p:nvSpPr>
          <p:cNvPr id="223" name="Google Shape;223;p11"/>
          <p:cNvSpPr txBox="1"/>
          <p:nvPr/>
        </p:nvSpPr>
        <p:spPr>
          <a:xfrm>
            <a:off x="5216577" y="4463374"/>
            <a:ext cx="3193429" cy="1637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r>
              <a:rPr lang="en-US" sz="1800" b="1" i="0" u="none" strike="noStrike" cap="none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Events: </a:t>
            </a:r>
            <a:r>
              <a:rPr lang="en-US" sz="1600" b="0" i="0" u="sng" strike="noStrike" cap="none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http://www.uwreclub.com</a:t>
            </a:r>
            <a:endParaRPr sz="1600" b="0" i="0" u="none" strike="noStrike" cap="none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320"/>
              </a:spcBef>
              <a:spcAft>
                <a:spcPts val="0"/>
              </a:spcAft>
              <a:buClr>
                <a:srgbClr val="4B2E83"/>
              </a:buClr>
              <a:buSzPts val="1600"/>
              <a:buFont typeface="Merriweather Sans"/>
              <a:buNone/>
            </a:pPr>
            <a:endParaRPr sz="1600" b="1" i="0" u="none" strike="noStrike" cap="none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r>
              <a:rPr lang="en-US" sz="1800" b="1" i="0" u="none" strike="noStrike" cap="none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Contact: </a:t>
            </a:r>
            <a:r>
              <a:rPr lang="en-US" sz="1600" b="0" i="0" u="none" strike="noStrike" cap="none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UWREClub@gmail.com</a:t>
            </a:r>
            <a:endParaRPr sz="1600" b="0" i="0" u="none" strike="noStrike" cap="none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1"/>
          <p:cNvSpPr txBox="1">
            <a:spLocks noGrp="1"/>
          </p:cNvSpPr>
          <p:nvPr>
            <p:ph type="body" idx="1"/>
          </p:nvPr>
        </p:nvSpPr>
        <p:spPr>
          <a:xfrm>
            <a:off x="671758" y="226578"/>
            <a:ext cx="8184662" cy="52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400"/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Real Estate Community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1"/>
          <p:cNvSpPr txBox="1">
            <a:spLocks noGrp="1"/>
          </p:cNvSpPr>
          <p:nvPr>
            <p:ph type="body" idx="2"/>
          </p:nvPr>
        </p:nvSpPr>
        <p:spPr>
          <a:xfrm>
            <a:off x="659305" y="1285461"/>
            <a:ext cx="4527292" cy="4425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Mentors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Char char="•"/>
            </a:pPr>
            <a:endParaRPr lang="en-US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spcBef>
                <a:spcPts val="0"/>
              </a:spcBef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Alumni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Char char="•"/>
            </a:pPr>
            <a:endParaRPr lang="en-US" dirty="0"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Advisory Board</a:t>
            </a: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285750" lvl="0" indent="-28575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Char char="•"/>
            </a:pPr>
            <a:endParaRPr lang="en-US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None/>
            </a:pPr>
            <a:endParaRPr dirty="0"/>
          </a:p>
        </p:txBody>
      </p:sp>
      <p:sp>
        <p:nvSpPr>
          <p:cNvPr id="223" name="Google Shape;223;p11"/>
          <p:cNvSpPr txBox="1"/>
          <p:nvPr/>
        </p:nvSpPr>
        <p:spPr>
          <a:xfrm>
            <a:off x="56759" y="4687476"/>
            <a:ext cx="5129838" cy="1023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4B2E83"/>
              </a:buClr>
              <a:buSzPts val="1800"/>
            </a:pPr>
            <a:r>
              <a:rPr lang="en-US" sz="1800" b="1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More info: </a:t>
            </a:r>
            <a:r>
              <a:rPr lang="en-US" sz="1100" b="1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http://realestate.washington.edu/re-people/community/</a:t>
            </a:r>
            <a:r>
              <a:rPr lang="en-US" sz="1100" b="1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11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r>
              <a:rPr lang="en-US" sz="1800" b="1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Contact: </a:t>
            </a:r>
            <a:r>
              <a:rPr lang="en-US" sz="1600" b="0" i="0" u="sng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msre@uw.edu</a:t>
            </a:r>
            <a:endParaRPr lang="en-US" sz="1600" b="0" i="0" u="sng" kern="120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r>
              <a:rPr lang="en-US" b="1" strike="noStrike" cap="none" dirty="0">
                <a:solidFill>
                  <a:schemeClr val="dk1"/>
                </a:solidFill>
                <a:sym typeface="Calibri"/>
              </a:rPr>
              <a:t>Alumni contact: </a:t>
            </a:r>
            <a:r>
              <a:rPr lang="en-US" sz="1600" b="0" i="0" u="sng" dirty="0">
                <a:solidFill>
                  <a:srgbClr val="0074BB"/>
                </a:solidFill>
                <a:effectLst/>
                <a:latin typeface="Open Sans"/>
                <a:hlinkClick r:id="rId5"/>
              </a:rPr>
              <a:t>uwrealestatealumni@gmail.com</a:t>
            </a:r>
            <a:r>
              <a:rPr lang="en-US" sz="1600" u="sng" dirty="0">
                <a:solidFill>
                  <a:schemeClr val="dk1"/>
                </a:solidFill>
              </a:rPr>
              <a:t> </a:t>
            </a:r>
            <a:endParaRPr sz="16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A16DDF-DFA3-DB8B-A6F1-BAE170A9D6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3470" y="860746"/>
            <a:ext cx="2757963" cy="35602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9F892E-4573-0AED-FD2B-09845093CE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3222" y="-1"/>
            <a:ext cx="1828800" cy="27802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98380A-016F-7868-F6E6-D9AFFF6D6D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5200" y="2780207"/>
            <a:ext cx="1828800" cy="27355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6C990A-A57E-1DCD-2DA5-5871D17AA0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5200" y="5515741"/>
            <a:ext cx="1804845" cy="134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43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"/>
          <p:cNvSpPr txBox="1">
            <a:spLocks noGrp="1"/>
          </p:cNvSpPr>
          <p:nvPr>
            <p:ph type="body" idx="1"/>
          </p:nvPr>
        </p:nvSpPr>
        <p:spPr>
          <a:xfrm>
            <a:off x="671758" y="226578"/>
            <a:ext cx="8184662" cy="52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indent="0">
              <a:spcBef>
                <a:spcPts val="0"/>
              </a:spcBef>
              <a:buSzPts val="2400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Master of Science in Real Estate/UW – Program Contacts</a:t>
            </a:r>
            <a:endParaRPr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DE6B12B7-311B-4BFD-86FC-F9A68EB2C7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773411"/>
              </p:ext>
            </p:extLst>
          </p:nvPr>
        </p:nvGraphicFramePr>
        <p:xfrm>
          <a:off x="512064" y="1016123"/>
          <a:ext cx="7266432" cy="2899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1712">
                  <a:extLst>
                    <a:ext uri="{9D8B030D-6E8A-4147-A177-3AD203B41FA5}">
                      <a16:colId xmlns:a16="http://schemas.microsoft.com/office/drawing/2014/main" val="3709498593"/>
                    </a:ext>
                  </a:extLst>
                </a:gridCol>
                <a:gridCol w="3474720">
                  <a:extLst>
                    <a:ext uri="{9D8B030D-6E8A-4147-A177-3AD203B41FA5}">
                      <a16:colId xmlns:a16="http://schemas.microsoft.com/office/drawing/2014/main" val="2621931269"/>
                    </a:ext>
                  </a:extLst>
                </a:gridCol>
              </a:tblGrid>
              <a:tr h="35186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Program Contacts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5352719"/>
                  </a:ext>
                </a:extLst>
              </a:tr>
              <a:tr h="2533448">
                <a:tc>
                  <a:txBody>
                    <a:bodyPr/>
                    <a:lstStyle/>
                    <a:p>
                      <a:endParaRPr lang="en-US" sz="1800" b="1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Dr. Sofia Dermisi</a:t>
                      </a:r>
                      <a:endParaRPr lang="en-US" sz="1400" b="1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Lyon and Wolff Endowed Professor in Real Estate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Program Director, Graduate Programs </a:t>
                      </a:r>
                    </a:p>
                    <a:p>
                      <a:r>
                        <a:rPr lang="en-US" sz="1400" dirty="0"/>
                        <a:t>Email: </a:t>
                      </a:r>
                      <a:r>
                        <a:rPr lang="en-US" sz="1400" dirty="0">
                          <a:hlinkClick r:id="rId3"/>
                        </a:rPr>
                        <a:t>sdermisi@uw.edu</a:t>
                      </a:r>
                      <a:r>
                        <a:rPr lang="en-US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r>
                        <a:rPr lang="en-US" sz="1800" b="1" dirty="0"/>
                        <a:t>Melissa Best    -&gt;      Elli Heller</a:t>
                      </a:r>
                    </a:p>
                    <a:p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Academic Advisor</a:t>
                      </a:r>
                    </a:p>
                    <a:p>
                      <a:endParaRPr lang="en-US" sz="14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Email: </a:t>
                      </a:r>
                      <a:r>
                        <a:rPr lang="en-US" sz="1400" b="0" i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msre@uw.edu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3306125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EED31854-7192-4761-A965-DA3D2E1CC8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759" y="1443261"/>
            <a:ext cx="1297062" cy="12811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78FB17-D95D-43AA-8D9D-832BE0B4E7D4}"/>
              </a:ext>
            </a:extLst>
          </p:cNvPr>
          <p:cNvSpPr txBox="1"/>
          <p:nvPr/>
        </p:nvSpPr>
        <p:spPr>
          <a:xfrm>
            <a:off x="512064" y="4037251"/>
            <a:ext cx="674827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a typeface="Calibri"/>
                <a:cs typeface="Calibri"/>
                <a:sym typeface="Calibri"/>
              </a:rPr>
              <a:t>General information:</a:t>
            </a:r>
          </a:p>
          <a:p>
            <a:r>
              <a:rPr lang="en-US" sz="1600" dirty="0">
                <a:solidFill>
                  <a:srgbClr val="FF0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http://www.seattle.gov/</a:t>
            </a:r>
            <a:endParaRPr lang="en-US" sz="1600" dirty="0">
              <a:solidFill>
                <a:srgbClr val="FF0000"/>
              </a:solidFill>
            </a:endParaRPr>
          </a:p>
          <a:p>
            <a:endParaRPr lang="en-US" sz="1600" dirty="0"/>
          </a:p>
          <a:p>
            <a:r>
              <a:rPr lang="en-US" sz="1600" dirty="0"/>
              <a:t>MSc Real Estate:</a:t>
            </a:r>
          </a:p>
          <a:p>
            <a:r>
              <a:rPr lang="en-US" sz="1600">
                <a:solidFill>
                  <a:srgbClr val="FF0000"/>
                </a:solidFill>
                <a:hlinkClick r:id="rId7"/>
              </a:rPr>
              <a:t>https://re.be.uw.edu/</a:t>
            </a:r>
            <a:r>
              <a:rPr lang="en-US" sz="1600">
                <a:solidFill>
                  <a:srgbClr val="FF0000"/>
                </a:solidFill>
              </a:rPr>
              <a:t>  </a:t>
            </a:r>
          </a:p>
          <a:p>
            <a:endParaRPr lang="en-US" sz="1600" dirty="0"/>
          </a:p>
          <a:p>
            <a:r>
              <a:rPr lang="en-US" sz="1600" dirty="0"/>
              <a:t>International Student Service UW</a:t>
            </a:r>
          </a:p>
          <a:p>
            <a:r>
              <a:rPr lang="en-US" sz="1600" dirty="0">
                <a:solidFill>
                  <a:srgbClr val="FF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http://iss.washington.edu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3" name="Picture 2" descr="A person with blonde hair&#10;&#10;Description automatically generated with medium confidence">
            <a:extLst>
              <a:ext uri="{FF2B5EF4-FFF2-40B4-BE49-F238E27FC236}">
                <a16:creationId xmlns:a16="http://schemas.microsoft.com/office/drawing/2014/main" id="{097504A3-A807-4776-B729-E04F8E1EFE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95994" y="1443261"/>
            <a:ext cx="936293" cy="1404583"/>
          </a:xfrm>
          <a:prstGeom prst="rect">
            <a:avLst/>
          </a:prstGeom>
        </p:spPr>
      </p:pic>
      <p:pic>
        <p:nvPicPr>
          <p:cNvPr id="1026" name="Picture 2" descr="Staff | Aeronautics and Astronautics">
            <a:extLst>
              <a:ext uri="{FF2B5EF4-FFF2-40B4-BE49-F238E27FC236}">
                <a16:creationId xmlns:a16="http://schemas.microsoft.com/office/drawing/2014/main" id="{362BF87B-1B84-40AE-4CF0-E8E01F196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989" y="1545357"/>
            <a:ext cx="1386165" cy="120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56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"/>
          <p:cNvSpPr txBox="1">
            <a:spLocks noGrp="1"/>
          </p:cNvSpPr>
          <p:nvPr>
            <p:ph type="body" idx="1"/>
          </p:nvPr>
        </p:nvSpPr>
        <p:spPr>
          <a:xfrm>
            <a:off x="671758" y="226578"/>
            <a:ext cx="8184662" cy="52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400"/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Master of Science in Real Estate - UW</a:t>
            </a:r>
            <a:endParaRPr dirty="0"/>
          </a:p>
        </p:txBody>
      </p:sp>
      <p:sp>
        <p:nvSpPr>
          <p:cNvPr id="75" name="Google Shape;75;p2"/>
          <p:cNvSpPr txBox="1">
            <a:spLocks noGrp="1"/>
          </p:cNvSpPr>
          <p:nvPr>
            <p:ph type="body" idx="2"/>
          </p:nvPr>
        </p:nvSpPr>
        <p:spPr>
          <a:xfrm>
            <a:off x="231648" y="1003424"/>
            <a:ext cx="8080145" cy="5234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355600">
              <a:spcBef>
                <a:spcPts val="0"/>
              </a:spcBef>
              <a:buSzPts val="2000"/>
              <a:buFont typeface="Calibri"/>
              <a:buChar char="●"/>
            </a:pPr>
            <a:r>
              <a:rPr lang="en-US" sz="2000" dirty="0">
                <a:ea typeface="Calibri"/>
                <a:cs typeface="Calibri"/>
                <a:sym typeface="Calibri"/>
              </a:rPr>
              <a:t>Why consider the MSRE at UW?</a:t>
            </a: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endParaRPr lang="en-US" sz="1400" dirty="0">
              <a:latin typeface="+mn-lt"/>
              <a:ea typeface="Calibri"/>
              <a:cs typeface="Calibri"/>
              <a:sym typeface="Calibri"/>
            </a:endParaRP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r>
              <a:rPr lang="en-US" sz="1400" b="0" i="0" dirty="0">
                <a:solidFill>
                  <a:schemeClr val="tx1"/>
                </a:solidFill>
                <a:effectLst/>
                <a:latin typeface="+mn-lt"/>
              </a:rPr>
              <a:t>Students with quantitative backgrounds can fast-track the completion of the degree in 3-quarters</a:t>
            </a: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endParaRPr lang="en-US" sz="1400" b="0" i="0" dirty="0">
              <a:solidFill>
                <a:schemeClr val="tx1"/>
              </a:solidFill>
              <a:effectLst/>
              <a:latin typeface="+mn-lt"/>
            </a:endParaRP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r>
              <a:rPr lang="en-US" sz="1400" b="0" i="0" dirty="0">
                <a:solidFill>
                  <a:schemeClr val="tx1"/>
                </a:solidFill>
                <a:effectLst/>
                <a:latin typeface="+mn-lt"/>
              </a:rPr>
              <a:t>Students can specialize in Corporate Real Estate, which is unique among real estate degrees </a:t>
            </a: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endParaRPr lang="en-US" sz="1400" dirty="0">
              <a:solidFill>
                <a:schemeClr val="tx1"/>
              </a:solidFill>
              <a:latin typeface="+mn-lt"/>
            </a:endParaRP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All MSRE students regardless of standing (regular or advanced) can transfer a max of 6 credits not used for their undergraduate degree towards the MSRE</a:t>
            </a: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endParaRPr lang="en-US" sz="1400" dirty="0">
              <a:solidFill>
                <a:schemeClr val="tx1"/>
              </a:solidFill>
              <a:latin typeface="+mn-lt"/>
            </a:endParaRP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r>
              <a:rPr lang="en-US" sz="1400" b="0" i="0" dirty="0">
                <a:solidFill>
                  <a:schemeClr val="tx1"/>
                </a:solidFill>
                <a:effectLst/>
                <a:latin typeface="+mn-lt"/>
              </a:rPr>
              <a:t>The UW/MSRE is designated as a STEM degree, which is rare across RE programs (international students - eligible for max 3 years post-graduation U.S. work)</a:t>
            </a: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endParaRPr lang="en-US" sz="1400" dirty="0">
              <a:solidFill>
                <a:schemeClr val="tx1"/>
              </a:solidFill>
              <a:latin typeface="+mn-lt"/>
            </a:endParaRP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r>
              <a:rPr lang="en-US" sz="1400" b="0" i="0" dirty="0">
                <a:solidFill>
                  <a:schemeClr val="tx1"/>
                </a:solidFill>
                <a:effectLst/>
                <a:latin typeface="+mn-lt"/>
              </a:rPr>
              <a:t>The </a:t>
            </a:r>
            <a:r>
              <a:rPr lang="en-US" sz="1400" b="0" i="0" dirty="0" err="1">
                <a:solidFill>
                  <a:schemeClr val="tx1"/>
                </a:solidFill>
                <a:effectLst/>
                <a:latin typeface="+mn-lt"/>
              </a:rPr>
              <a:t>Runstad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+mn-lt"/>
              </a:rPr>
              <a:t> Department of Real Estate benefits from a very active Advisory Board of leading area professionals and alumni network willing to engage with students and help them in their future endeavors</a:t>
            </a: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endParaRPr lang="en-US" sz="1400" dirty="0">
              <a:solidFill>
                <a:schemeClr val="tx1"/>
              </a:solidFill>
              <a:latin typeface="+mn-lt"/>
            </a:endParaRP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r>
              <a:rPr lang="en-US" sz="1400" b="0" i="0" dirty="0">
                <a:solidFill>
                  <a:schemeClr val="tx1"/>
                </a:solidFill>
                <a:effectLst/>
                <a:latin typeface="+mn-lt"/>
              </a:rPr>
              <a:t>Seattle is home of 11 fortune 500 companies among others, in need of real estate expertise</a:t>
            </a:r>
          </a:p>
          <a:p>
            <a:pPr marL="558800" lvl="1" indent="0">
              <a:spcBef>
                <a:spcPts val="0"/>
              </a:spcBef>
              <a:buSzPts val="2000"/>
              <a:buNone/>
            </a:pPr>
            <a:endParaRPr lang="en-US" sz="1400" dirty="0">
              <a:solidFill>
                <a:schemeClr val="tx1"/>
              </a:solidFill>
              <a:latin typeface="+mn-lt"/>
            </a:endParaRP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endParaRPr lang="en-US" sz="1400" b="0" i="0" dirty="0">
              <a:solidFill>
                <a:schemeClr val="tx1"/>
              </a:solidFill>
              <a:effectLst/>
              <a:latin typeface="+mn-lt"/>
            </a:endParaRP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endParaRPr lang="en-US" sz="1400" b="0" i="0" dirty="0">
              <a:solidFill>
                <a:schemeClr val="tx1"/>
              </a:solidFill>
              <a:effectLst/>
              <a:latin typeface="+mn-lt"/>
            </a:endParaRP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endParaRPr lang="en-US" sz="1400" dirty="0">
              <a:solidFill>
                <a:schemeClr val="tx1"/>
              </a:solidFill>
              <a:latin typeface="+mn-lt"/>
            </a:endParaRP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endParaRPr lang="en-US" sz="1400" b="0" i="0" dirty="0">
              <a:solidFill>
                <a:schemeClr val="tx1"/>
              </a:solidFill>
              <a:effectLst/>
              <a:latin typeface="+mn-lt"/>
            </a:endParaRP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endParaRPr lang="en-US" sz="14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1358900" lvl="2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v"/>
            </a:pPr>
            <a:endParaRPr sz="14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087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51E48A1-04D2-44EE-8C56-7E816B86C5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16979" cy="6294474"/>
          </a:xfrm>
          <a:prstGeom prst="rect">
            <a:avLst/>
          </a:prstGeom>
        </p:spPr>
      </p:pic>
      <p:pic>
        <p:nvPicPr>
          <p:cNvPr id="12" name="Picture 2" descr="https://s3-us-west-2.amazonaws.com/uw-s3-cdn/wp-content/uploads/sites/98/2016/06/07213423/CampaignTagline-Print-LrgHrz-White.png">
            <a:extLst>
              <a:ext uri="{FF2B5EF4-FFF2-40B4-BE49-F238E27FC236}">
                <a16:creationId xmlns:a16="http://schemas.microsoft.com/office/drawing/2014/main" id="{8030DA37-D86B-4403-89D7-C14106CE5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353" y="100384"/>
            <a:ext cx="8492271" cy="19542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www.washington.edu/brand/files/2014/09/W-Logo_White.png">
            <a:extLst>
              <a:ext uri="{FF2B5EF4-FFF2-40B4-BE49-F238E27FC236}">
                <a16:creationId xmlns:a16="http://schemas.microsoft.com/office/drawing/2014/main" id="{C6B26AB7-2FD2-4B04-8400-284C32F2E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5370930"/>
            <a:ext cx="1371600" cy="9235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4C45566-3041-4C4E-91AB-283794696F3A}"/>
              </a:ext>
            </a:extLst>
          </p:cNvPr>
          <p:cNvSpPr/>
          <p:nvPr/>
        </p:nvSpPr>
        <p:spPr>
          <a:xfrm>
            <a:off x="1378289" y="2270516"/>
            <a:ext cx="76260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/>
              <a:t>Thank you</a:t>
            </a:r>
          </a:p>
          <a:p>
            <a:endParaRPr lang="en-US" sz="6000" dirty="0"/>
          </a:p>
          <a:p>
            <a:r>
              <a:rPr lang="en-US" sz="6000" dirty="0"/>
              <a:t>                    Questions??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D1E888-8558-4BCD-9276-A2470C8EC8E4}"/>
              </a:ext>
            </a:extLst>
          </p:cNvPr>
          <p:cNvSpPr txBox="1"/>
          <p:nvPr/>
        </p:nvSpPr>
        <p:spPr>
          <a:xfrm>
            <a:off x="193443" y="6295951"/>
            <a:ext cx="4585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Master of Science in Real Estate </a:t>
            </a:r>
          </a:p>
        </p:txBody>
      </p:sp>
    </p:spTree>
    <p:extLst>
      <p:ext uri="{BB962C8B-B14F-4D97-AF65-F5344CB8AC3E}">
        <p14:creationId xmlns:p14="http://schemas.microsoft.com/office/powerpoint/2010/main" val="3819347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"/>
          <p:cNvSpPr txBox="1">
            <a:spLocks noGrp="1"/>
          </p:cNvSpPr>
          <p:nvPr>
            <p:ph type="body" idx="1"/>
          </p:nvPr>
        </p:nvSpPr>
        <p:spPr>
          <a:xfrm>
            <a:off x="671758" y="226578"/>
            <a:ext cx="8184662" cy="52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400"/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University of Washington </a:t>
            </a:r>
            <a:endParaRPr dirty="0"/>
          </a:p>
        </p:txBody>
      </p:sp>
      <p:pic>
        <p:nvPicPr>
          <p:cNvPr id="6" name="Picture 4" descr="http://jakin44.users.sourceforge.net/uwroutes/campusmap-not-so-big.jpg">
            <a:hlinkClick r:id="rId3"/>
            <a:extLst>
              <a:ext uri="{FF2B5EF4-FFF2-40B4-BE49-F238E27FC236}">
                <a16:creationId xmlns:a16="http://schemas.microsoft.com/office/drawing/2014/main" id="{5FE6A6C7-B6FC-47FA-ADB6-FDE457210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52561"/>
            <a:ext cx="6392547" cy="500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F156524-E1E9-4CBB-9FE6-F166E6296DFD}"/>
              </a:ext>
            </a:extLst>
          </p:cNvPr>
          <p:cNvSpPr/>
          <p:nvPr/>
        </p:nvSpPr>
        <p:spPr>
          <a:xfrm>
            <a:off x="2013758" y="3190232"/>
            <a:ext cx="115309" cy="13281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EA8F59-6856-258B-9C9C-A607BCEFF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4875" y="645935"/>
            <a:ext cx="2511770" cy="556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4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"/>
          <p:cNvSpPr txBox="1">
            <a:spLocks noGrp="1"/>
          </p:cNvSpPr>
          <p:nvPr>
            <p:ph type="body" idx="1"/>
          </p:nvPr>
        </p:nvSpPr>
        <p:spPr>
          <a:xfrm>
            <a:off x="671758" y="226578"/>
            <a:ext cx="8184662" cy="52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buSzPts val="2400"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College of Built Environments</a:t>
            </a:r>
            <a:endParaRPr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DEAA05-C2AC-460D-BBF3-EF28652C4F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" t="16369" r="-149" b="12192"/>
          <a:stretch/>
        </p:blipFill>
        <p:spPr>
          <a:xfrm>
            <a:off x="5808792" y="4886472"/>
            <a:ext cx="3335208" cy="1971528"/>
          </a:xfrm>
          <a:prstGeom prst="rect">
            <a:avLst/>
          </a:prstGeom>
        </p:spPr>
      </p:pic>
      <p:pic>
        <p:nvPicPr>
          <p:cNvPr id="5" name="Picture 4" descr="A picture containing fence, building, rail, person&#10;&#10;Description automatically generated">
            <a:extLst>
              <a:ext uri="{FF2B5EF4-FFF2-40B4-BE49-F238E27FC236}">
                <a16:creationId xmlns:a16="http://schemas.microsoft.com/office/drawing/2014/main" id="{426F18D6-7E45-43DC-AEA3-39D73709A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790" y="0"/>
            <a:ext cx="3335210" cy="2221845"/>
          </a:xfrm>
          <a:prstGeom prst="rect">
            <a:avLst/>
          </a:prstGeom>
        </p:spPr>
      </p:pic>
      <p:pic>
        <p:nvPicPr>
          <p:cNvPr id="8" name="Picture 7" descr="A picture containing building, table, wooden, bench&#10;&#10;Description automatically generated">
            <a:extLst>
              <a:ext uri="{FF2B5EF4-FFF2-40B4-BE49-F238E27FC236}">
                <a16:creationId xmlns:a16="http://schemas.microsoft.com/office/drawing/2014/main" id="{1C45D88B-FC03-4610-B066-929C3A4B1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8788" y="2317315"/>
            <a:ext cx="3335210" cy="24491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231CE6-B565-4EF4-97E6-F26C4BFBC366}"/>
              </a:ext>
            </a:extLst>
          </p:cNvPr>
          <p:cNvSpPr/>
          <p:nvPr/>
        </p:nvSpPr>
        <p:spPr>
          <a:xfrm>
            <a:off x="181627" y="1038400"/>
            <a:ext cx="553024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sz="2000" dirty="0"/>
              <a:t> 5 Departments:</a:t>
            </a:r>
          </a:p>
          <a:p>
            <a:pPr lvl="1"/>
            <a:r>
              <a:rPr lang="en-US" i="1" dirty="0"/>
              <a:t>Architecture</a:t>
            </a:r>
          </a:p>
          <a:p>
            <a:pPr lvl="1"/>
            <a:r>
              <a:rPr lang="en-US" i="1" dirty="0"/>
              <a:t>Landscape Architecture</a:t>
            </a:r>
          </a:p>
          <a:p>
            <a:pPr lvl="1"/>
            <a:r>
              <a:rPr lang="en-US" i="1" dirty="0"/>
              <a:t>Construction Management</a:t>
            </a:r>
          </a:p>
          <a:p>
            <a:pPr lvl="1"/>
            <a:r>
              <a:rPr lang="en-US" i="1" dirty="0"/>
              <a:t>Urban Design and Planning</a:t>
            </a:r>
          </a:p>
          <a:p>
            <a:pPr lvl="1"/>
            <a:r>
              <a:rPr lang="en-US" i="1" dirty="0" err="1"/>
              <a:t>Runstad</a:t>
            </a:r>
            <a:r>
              <a:rPr lang="en-US" i="1" dirty="0"/>
              <a:t> Department of Real Estate</a:t>
            </a:r>
          </a:p>
          <a:p>
            <a:pPr lvl="1"/>
            <a:endParaRPr lang="en-US" sz="2000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n-US" sz="2000" dirty="0"/>
              <a:t> 19 degrees: undergraduate, professional, Ph.D. (2)</a:t>
            </a:r>
          </a:p>
          <a:p>
            <a:pPr lvl="0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n-US" sz="2000" dirty="0"/>
              <a:t> 62 faculty; 850 students</a:t>
            </a:r>
          </a:p>
          <a:p>
            <a:pPr lvl="0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n-US" sz="2000" dirty="0"/>
              <a:t> Amenities: Computer lab, library, fabrication shop. Three buildings plus offsite spaces for research and teaching</a:t>
            </a:r>
          </a:p>
        </p:txBody>
      </p:sp>
    </p:spTree>
    <p:extLst>
      <p:ext uri="{BB962C8B-B14F-4D97-AF65-F5344CB8AC3E}">
        <p14:creationId xmlns:p14="http://schemas.microsoft.com/office/powerpoint/2010/main" val="24206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979CB53-1754-4EE7-9985-8D2F8ACB28CA}"/>
              </a:ext>
            </a:extLst>
          </p:cNvPr>
          <p:cNvSpPr txBox="1">
            <a:spLocks/>
          </p:cNvSpPr>
          <p:nvPr/>
        </p:nvSpPr>
        <p:spPr>
          <a:xfrm>
            <a:off x="202971" y="1010093"/>
            <a:ext cx="8738058" cy="516742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Faculty: 6 tenure or tenure-track + several affiliate professionals </a:t>
            </a:r>
          </a:p>
          <a:p>
            <a:pPr marL="0" indent="0">
              <a:buFont typeface="Arial"/>
              <a:buNone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Website: </a:t>
            </a:r>
            <a:r>
              <a:rPr lang="en-US" sz="2000" dirty="0">
                <a:hlinkClick r:id="rId3"/>
              </a:rPr>
              <a:t>https://re.be.uw.edu/</a:t>
            </a: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Degrees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i="1" dirty="0">
                <a:ea typeface="Open Sans Light" panose="020B0306030504020204" pitchFamily="34" charset="0"/>
                <a:cs typeface="Open Sans Light" panose="020B0306030504020204" pitchFamily="34" charset="0"/>
              </a:rPr>
              <a:t>Undergraduate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ea typeface="Open Sans Light" panose="020B0306030504020204" pitchFamily="34" charset="0"/>
                <a:cs typeface="Open Sans Light" panose="020B0306030504020204" pitchFamily="34" charset="0"/>
              </a:rPr>
              <a:t>Real Estate (minor , major)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i="1" dirty="0">
                <a:ea typeface="Open Sans Light" panose="020B0306030504020204" pitchFamily="34" charset="0"/>
                <a:cs typeface="Open Sans Light" panose="020B0306030504020204" pitchFamily="34" charset="0"/>
              </a:rPr>
              <a:t>Graduate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ea typeface="Open Sans Light" panose="020B0306030504020204" pitchFamily="34" charset="0"/>
                <a:cs typeface="Open Sans Light" panose="020B0306030504020204" pitchFamily="34" charset="0"/>
              </a:rPr>
              <a:t>Master of Science in Real Estate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ea typeface="Open Sans Light" panose="020B0306030504020204" pitchFamily="34" charset="0"/>
                <a:cs typeface="Open Sans Light" panose="020B0306030504020204" pitchFamily="34" charset="0"/>
              </a:rPr>
              <a:t>Master of Science in Real Estate with the University of Regensburg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ea typeface="Open Sans Light" panose="020B0306030504020204" pitchFamily="34" charset="0"/>
                <a:cs typeface="Open Sans Light" panose="020B0306030504020204" pitchFamily="34" charset="0"/>
              </a:rPr>
              <a:t>Graduate Certificate in Real Estate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ea typeface="Open Sans Light" panose="020B0306030504020204" pitchFamily="34" charset="0"/>
                <a:cs typeface="Open Sans Light" panose="020B0306030504020204" pitchFamily="34" charset="0"/>
              </a:rPr>
              <a:t>Graduate Certificate in Housing Studies</a:t>
            </a:r>
          </a:p>
          <a:p>
            <a:pPr marL="914400" lvl="2" indent="0">
              <a:buNone/>
            </a:pPr>
            <a:endParaRPr lang="en-US" sz="20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914400" lvl="2" indent="0">
              <a:buFont typeface="Arial"/>
              <a:buNone/>
            </a:pPr>
            <a:endParaRPr lang="en-US" sz="20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indent="0">
              <a:buFont typeface="Arial"/>
              <a:buNone/>
            </a:pPr>
            <a:endParaRPr lang="en-US" sz="2000" dirty="0"/>
          </a:p>
        </p:txBody>
      </p:sp>
      <p:sp>
        <p:nvSpPr>
          <p:cNvPr id="7" name="Google Shape;74;p2">
            <a:extLst>
              <a:ext uri="{FF2B5EF4-FFF2-40B4-BE49-F238E27FC236}">
                <a16:creationId xmlns:a16="http://schemas.microsoft.com/office/drawing/2014/main" id="{C6B673B4-8233-45C6-850B-A97B42BC758A}"/>
              </a:ext>
            </a:extLst>
          </p:cNvPr>
          <p:cNvSpPr txBox="1">
            <a:spLocks/>
          </p:cNvSpPr>
          <p:nvPr/>
        </p:nvSpPr>
        <p:spPr>
          <a:xfrm>
            <a:off x="611216" y="266244"/>
            <a:ext cx="8184662" cy="52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defTabSz="457200" rtl="0" eaLnBrk="1" latinLnBrk="0" hangingPunct="1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rgbClr val="4B2E83"/>
              </a:buClr>
              <a:buSzPts val="2200"/>
              <a:buFont typeface="Arial"/>
              <a:buNone/>
              <a:defRPr sz="2200" b="0" i="0" u="none" strike="noStrike" kern="1200" cap="none">
                <a:solidFill>
                  <a:srgbClr val="4B2E83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marL="914400" marR="0" lvl="1" indent="-228600" algn="l" defTabSz="457200" rtl="0" eaLnBrk="1" latinLnBrk="0" hangingPunct="1"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sz="2800" b="0" i="0" u="none" strike="noStrike" kern="1200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marL="1371600" marR="0" lvl="2" indent="-228600" algn="l" defTabSz="457200" rtl="0" eaLnBrk="1" latinLnBrk="0" hangingPunct="1"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sz="2400" b="0" i="0" u="none" strike="noStrike" kern="1200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marL="1828800" marR="0" lvl="3" indent="-228600" algn="l" defTabSz="457200" rtl="0" eaLnBrk="1" latinLnBrk="0" hangingPunct="1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kern="1200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marL="2286000" marR="0" lvl="4" indent="-228600" algn="l" defTabSz="457200" rtl="0" eaLnBrk="1" latinLnBrk="0" hangingPunct="1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kern="1200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marL="2743200" marR="0" lvl="5" indent="-355600" algn="l" defTabSz="4572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defTabSz="4572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defTabSz="4572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defTabSz="4572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400"/>
            </a:pPr>
            <a:r>
              <a:rPr lang="en-US" sz="2400" dirty="0" err="1">
                <a:solidFill>
                  <a:schemeClr val="tx1"/>
                </a:solidFill>
                <a:latin typeface="+mn-lt"/>
              </a:rPr>
              <a:t>Runstad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Department of Real Estate - UW</a:t>
            </a:r>
            <a:r>
              <a:rPr lang="en-US" sz="2400" dirty="0">
                <a:latin typeface="+mn-lt"/>
                <a:ea typeface="Calibri"/>
                <a:cs typeface="Calibri"/>
                <a:sym typeface="Calibri"/>
              </a:rPr>
              <a:t>  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6666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7"/>
          <p:cNvSpPr txBox="1">
            <a:spLocks noGrp="1"/>
          </p:cNvSpPr>
          <p:nvPr>
            <p:ph type="body" idx="1"/>
          </p:nvPr>
        </p:nvSpPr>
        <p:spPr>
          <a:xfrm>
            <a:off x="271367" y="226578"/>
            <a:ext cx="8585053" cy="52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200"/>
              <a:buNone/>
            </a:pPr>
            <a:r>
              <a:rPr lang="en-US" sz="2400" dirty="0">
                <a:latin typeface="+mn-lt"/>
                <a:ea typeface="Calibri"/>
                <a:cs typeface="Calibri"/>
                <a:sym typeface="Calibri"/>
              </a:rPr>
              <a:t>Current MSRE Instructors -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Runstad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Department of Real Estate - UW</a:t>
            </a:r>
            <a:r>
              <a:rPr lang="en-US" sz="2400" dirty="0">
                <a:latin typeface="+mn-lt"/>
                <a:ea typeface="Calibri"/>
                <a:cs typeface="Calibri"/>
                <a:sym typeface="Calibri"/>
              </a:rPr>
              <a:t> </a:t>
            </a:r>
            <a:endParaRPr sz="2400" dirty="0">
              <a:latin typeface="+mn-lt"/>
            </a:endParaRPr>
          </a:p>
        </p:txBody>
      </p:sp>
      <p:sp>
        <p:nvSpPr>
          <p:cNvPr id="106" name="Google Shape;106;p7"/>
          <p:cNvSpPr txBox="1"/>
          <p:nvPr/>
        </p:nvSpPr>
        <p:spPr>
          <a:xfrm>
            <a:off x="271367" y="2689648"/>
            <a:ext cx="2122716" cy="826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Merriweather Sans"/>
              <a:buNone/>
            </a:pPr>
            <a:r>
              <a:rPr lang="en-US" sz="1400" b="1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Assoc. Prof. Arthur Acolin</a:t>
            </a:r>
            <a:endParaRPr dirty="0"/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Clr>
                <a:srgbClr val="4B2E83"/>
              </a:buClr>
              <a:buSzPts val="1000"/>
              <a:buFont typeface="Merriweather Sans"/>
              <a:buNone/>
            </a:pPr>
            <a:r>
              <a:rPr lang="en-US" sz="1000" b="0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RE 516: Real Estate Market Analysis</a:t>
            </a:r>
            <a:endParaRPr dirty="0"/>
          </a:p>
          <a:p>
            <a:pPr>
              <a:spcBef>
                <a:spcPts val="200"/>
              </a:spcBef>
              <a:buClr>
                <a:srgbClr val="4B2E83"/>
              </a:buClr>
              <a:buSzPts val="1000"/>
            </a:pPr>
            <a:r>
              <a:rPr lang="en-US" sz="1000" b="0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RE 540: Adv. RE Finance &amp; Invest.</a:t>
            </a:r>
          </a:p>
          <a:p>
            <a:pPr>
              <a:spcBef>
                <a:spcPts val="200"/>
              </a:spcBef>
              <a:buClr>
                <a:srgbClr val="4B2E83"/>
              </a:buClr>
              <a:buSzPts val="1000"/>
            </a:pPr>
            <a:r>
              <a:rPr lang="en-US" sz="1000" b="0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RE 563: Housing Markets and Policy</a:t>
            </a:r>
            <a:endParaRPr lang="en-US" sz="1000" dirty="0"/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Clr>
                <a:srgbClr val="4B2E83"/>
              </a:buClr>
              <a:buSzPts val="1000"/>
              <a:buFont typeface="Merriweather Sans"/>
              <a:buNone/>
            </a:pPr>
            <a:endParaRPr sz="10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240"/>
              </a:spcBef>
              <a:spcAft>
                <a:spcPts val="0"/>
              </a:spcAft>
              <a:buClr>
                <a:srgbClr val="4B2E83"/>
              </a:buClr>
              <a:buSzPts val="1200"/>
              <a:buFont typeface="Merriweather Sans"/>
              <a:buNone/>
            </a:pPr>
            <a:endParaRPr sz="12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endParaRPr sz="18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r>
              <a:rPr lang="en-US" sz="1800" b="0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endParaRPr sz="18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7"/>
          <p:cNvSpPr txBox="1"/>
          <p:nvPr/>
        </p:nvSpPr>
        <p:spPr>
          <a:xfrm>
            <a:off x="5166860" y="2670237"/>
            <a:ext cx="2043161" cy="693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Merriweather Sans"/>
              <a:buNone/>
            </a:pPr>
            <a:r>
              <a:rPr lang="en-US" sz="1400" b="1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Asst. Prof. Gregg Colburn</a:t>
            </a:r>
            <a:endParaRPr dirty="0"/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Clr>
                <a:srgbClr val="4B2E83"/>
              </a:buClr>
              <a:buSzPts val="1000"/>
              <a:buFont typeface="Merriweather Sans"/>
              <a:buNone/>
            </a:pPr>
            <a:r>
              <a:rPr lang="en-US" sz="1000" b="0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RE 508: Financial Modeling</a:t>
            </a:r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Clr>
                <a:srgbClr val="4B2E83"/>
              </a:buClr>
              <a:buSzPts val="1000"/>
              <a:buFont typeface="Merriweather Sans"/>
              <a:buNone/>
            </a:pPr>
            <a:r>
              <a:rPr lang="en-US" sz="1000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RE 565: Adv. Housing Studies</a:t>
            </a:r>
            <a:endParaRPr sz="18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endParaRPr sz="18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837" y="3494359"/>
            <a:ext cx="1127763" cy="1692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9837" y="1019409"/>
            <a:ext cx="1126450" cy="169026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7"/>
          <p:cNvSpPr txBox="1"/>
          <p:nvPr/>
        </p:nvSpPr>
        <p:spPr>
          <a:xfrm>
            <a:off x="344450" y="5193520"/>
            <a:ext cx="2366021" cy="693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Merriweather Sans"/>
              <a:buNone/>
            </a:pPr>
            <a:r>
              <a:rPr lang="en-US" sz="1400" b="1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Assoc. Prof. Rebecca Walter</a:t>
            </a:r>
            <a:endParaRPr dirty="0"/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Clr>
                <a:srgbClr val="4B2E83"/>
              </a:buClr>
              <a:buSzPts val="1000"/>
              <a:buFont typeface="Merriweather Sans"/>
              <a:buNone/>
            </a:pPr>
            <a:r>
              <a:rPr lang="en-US" sz="1000" b="0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RE 562:  Residential Data Analytics</a:t>
            </a:r>
            <a:endParaRPr lang="en-US" sz="1000" dirty="0">
              <a:sym typeface="Calibri"/>
            </a:endParaRPr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Clr>
                <a:srgbClr val="4B2E83"/>
              </a:buClr>
              <a:buSzPts val="1000"/>
              <a:buFont typeface="Merriweather Sans"/>
              <a:buNone/>
            </a:pPr>
            <a:r>
              <a:rPr lang="en-US" sz="1000" b="0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RE 564: Affordable Housing</a:t>
            </a:r>
            <a:endParaRPr sz="12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endParaRPr sz="18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r>
              <a:rPr lang="en-US" sz="1800" b="0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endParaRPr sz="18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48D86E9-A570-410F-871B-4BEEC4940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715" y="1021459"/>
            <a:ext cx="1126451" cy="164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oogle Shape;112;p7" descr="http://runstad.be.washington.edu/wp-content/uploads/2017/09/Gregg-Colburn.jpg">
            <a:extLst>
              <a:ext uri="{FF2B5EF4-FFF2-40B4-BE49-F238E27FC236}">
                <a16:creationId xmlns:a16="http://schemas.microsoft.com/office/drawing/2014/main" id="{733F64FB-115A-43C1-9B96-29C74ED749B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40838" y="981000"/>
            <a:ext cx="1127645" cy="169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03E5A8F-E482-4A7E-9DBB-C30CB81F9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915" y="3658050"/>
            <a:ext cx="1127509" cy="162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07;p7">
            <a:extLst>
              <a:ext uri="{FF2B5EF4-FFF2-40B4-BE49-F238E27FC236}">
                <a16:creationId xmlns:a16="http://schemas.microsoft.com/office/drawing/2014/main" id="{2A9334B2-A6C5-4743-B9FD-E66BB80C2295}"/>
              </a:ext>
            </a:extLst>
          </p:cNvPr>
          <p:cNvSpPr txBox="1"/>
          <p:nvPr/>
        </p:nvSpPr>
        <p:spPr>
          <a:xfrm>
            <a:off x="5086745" y="5217465"/>
            <a:ext cx="2403705" cy="1074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Merriweather Sans"/>
              <a:buNone/>
            </a:pPr>
            <a:r>
              <a:rPr lang="en-US" sz="1400" b="1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Shannon Affholter</a:t>
            </a:r>
            <a:endParaRPr dirty="0"/>
          </a:p>
          <a:p>
            <a:pPr marL="400050" marR="0" lvl="0" indent="-400050" algn="l" rtl="0">
              <a:spcBef>
                <a:spcPts val="200"/>
              </a:spcBef>
              <a:spcAft>
                <a:spcPts val="0"/>
              </a:spcAft>
              <a:buClr>
                <a:srgbClr val="4B2E83"/>
              </a:buClr>
              <a:buSzPts val="1000"/>
              <a:buFont typeface="Merriweather Sans"/>
              <a:buNone/>
            </a:pPr>
            <a:r>
              <a:rPr lang="en-US" sz="1000" b="0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RE 512: Leadership in the Built Environment</a:t>
            </a:r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Clr>
                <a:srgbClr val="4B2E83"/>
              </a:buClr>
              <a:buSzPts val="1000"/>
              <a:buFont typeface="Merriweather Sans"/>
              <a:buNone/>
            </a:pPr>
            <a:r>
              <a:rPr lang="en-US" sz="1000" b="0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RE 514: Negotiations &amp; Conflict resolution</a:t>
            </a:r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Clr>
                <a:srgbClr val="4B2E83"/>
              </a:buClr>
              <a:buSzPts val="1000"/>
              <a:buFont typeface="Merriweather Sans"/>
              <a:buNone/>
            </a:pPr>
            <a:r>
              <a:rPr lang="en-US" sz="1000" b="0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RE 550: RE Development</a:t>
            </a:r>
          </a:p>
          <a:p>
            <a:r>
              <a:rPr lang="en-US" sz="1000" dirty="0"/>
              <a:t>RE552: RE Careers &amp; </a:t>
            </a:r>
            <a:r>
              <a:rPr lang="en-US" sz="1000" dirty="0" err="1"/>
              <a:t>Prof.Development</a:t>
            </a:r>
            <a:endParaRPr lang="en-US" sz="1000" dirty="0"/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Clr>
                <a:srgbClr val="4B2E83"/>
              </a:buClr>
              <a:buSzPts val="1000"/>
              <a:buFont typeface="Merriweather Sans"/>
              <a:buNone/>
            </a:pPr>
            <a:endParaRPr lang="en-US" sz="10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00050" marR="0" lvl="0" indent="-400050" algn="l" rtl="0">
              <a:spcBef>
                <a:spcPts val="200"/>
              </a:spcBef>
              <a:spcAft>
                <a:spcPts val="0"/>
              </a:spcAft>
              <a:buClr>
                <a:srgbClr val="4B2E83"/>
              </a:buClr>
              <a:buSzPts val="1000"/>
              <a:buFont typeface="Merriweather Sans"/>
              <a:buNone/>
            </a:pPr>
            <a:endParaRPr sz="18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endParaRPr sz="18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16;p7">
            <a:extLst>
              <a:ext uri="{FF2B5EF4-FFF2-40B4-BE49-F238E27FC236}">
                <a16:creationId xmlns:a16="http://schemas.microsoft.com/office/drawing/2014/main" id="{6204072D-2FE5-436E-8CD8-87A52EFD30E7}"/>
              </a:ext>
            </a:extLst>
          </p:cNvPr>
          <p:cNvSpPr txBox="1"/>
          <p:nvPr/>
        </p:nvSpPr>
        <p:spPr>
          <a:xfrm>
            <a:off x="7166506" y="2670237"/>
            <a:ext cx="1894892" cy="693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Merriweather Sans"/>
              <a:buNone/>
            </a:pPr>
            <a:r>
              <a:rPr lang="en-US" sz="1400" b="1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Prof. Sofia Dermisi</a:t>
            </a:r>
            <a:endParaRPr dirty="0"/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Clr>
                <a:srgbClr val="4B2E83"/>
              </a:buClr>
              <a:buSzPts val="1000"/>
              <a:buFont typeface="Merriweather Sans"/>
              <a:buNone/>
            </a:pPr>
            <a:r>
              <a:rPr lang="en-US" sz="1000" b="0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RE 510: Introduction to RE</a:t>
            </a:r>
            <a:endParaRPr lang="en-US" sz="1000" dirty="0">
              <a:sym typeface="Calibri"/>
            </a:endParaRPr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Clr>
                <a:srgbClr val="4B2E83"/>
              </a:buClr>
              <a:buSzPts val="1000"/>
              <a:buFont typeface="Merriweather Sans"/>
              <a:buNone/>
            </a:pPr>
            <a:r>
              <a:rPr lang="en-US" sz="1000" b="0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RE 532: RE Project Management</a:t>
            </a:r>
            <a:endParaRPr sz="12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endParaRPr sz="18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r>
              <a:rPr lang="en-US" sz="1800" b="0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endParaRPr sz="18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D167BC-857B-4FEB-A573-02EF825A1725}"/>
              </a:ext>
            </a:extLst>
          </p:cNvPr>
          <p:cNvSpPr txBox="1"/>
          <p:nvPr/>
        </p:nvSpPr>
        <p:spPr>
          <a:xfrm>
            <a:off x="2491561" y="5186913"/>
            <a:ext cx="25231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Asst. Prof. </a:t>
            </a:r>
            <a:r>
              <a:rPr lang="en-US" sz="1400" b="1" dirty="0" err="1"/>
              <a:t>Ruoniu</a:t>
            </a:r>
            <a:r>
              <a:rPr lang="en-US" sz="1400" b="1" dirty="0"/>
              <a:t> (Vince) Wang</a:t>
            </a:r>
          </a:p>
          <a:p>
            <a:pPr algn="ctr"/>
            <a:r>
              <a:rPr lang="en-US" sz="1000" dirty="0"/>
              <a:t>RE 597: Real Estate Data Modeling</a:t>
            </a:r>
          </a:p>
        </p:txBody>
      </p:sp>
      <p:pic>
        <p:nvPicPr>
          <p:cNvPr id="6" name="Picture 5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368C25CF-45E9-40D4-99E8-83C8060E7D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1923" y="3730173"/>
            <a:ext cx="1271433" cy="142270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EBD6E34-0B37-B80F-6B63-834DCBD07FB2}"/>
              </a:ext>
            </a:extLst>
          </p:cNvPr>
          <p:cNvSpPr txBox="1"/>
          <p:nvPr/>
        </p:nvSpPr>
        <p:spPr>
          <a:xfrm>
            <a:off x="2589519" y="2665262"/>
            <a:ext cx="212271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Merriweather Sans"/>
              <a:buNone/>
            </a:pPr>
            <a:r>
              <a:rPr lang="en-US" sz="1400" b="1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Prof. Steven Bourassa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Merriweather Sans"/>
              <a:buNone/>
            </a:pPr>
            <a:r>
              <a:rPr lang="en-US" sz="1000" dirty="0">
                <a:solidFill>
                  <a:srgbClr val="4B2E83"/>
                </a:solidFill>
                <a:latin typeface="Calibri"/>
                <a:cs typeface="Calibri"/>
                <a:sym typeface="Calibri"/>
              </a:rPr>
              <a:t>RE 513: Introduction to RE Finance &amp; Investment</a:t>
            </a:r>
            <a:endParaRPr lang="en-US" sz="1000" dirty="0"/>
          </a:p>
        </p:txBody>
      </p:sp>
      <p:pic>
        <p:nvPicPr>
          <p:cNvPr id="2056" name="Picture 8" descr="steve">
            <a:extLst>
              <a:ext uri="{FF2B5EF4-FFF2-40B4-BE49-F238E27FC236}">
                <a16:creationId xmlns:a16="http://schemas.microsoft.com/office/drawing/2014/main" id="{75B7E9FC-3A82-4C97-1D2A-8C8FFB964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198" y="1021459"/>
            <a:ext cx="1428750" cy="160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5" descr="Aaron De Collibus">
            <a:extLst>
              <a:ext uri="{FF2B5EF4-FFF2-40B4-BE49-F238E27FC236}">
                <a16:creationId xmlns:a16="http://schemas.microsoft.com/office/drawing/2014/main" id="{5B2F55DC-B76F-9790-84EE-BE9CE315B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40" y="3658050"/>
            <a:ext cx="1240969" cy="162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07;p7">
            <a:extLst>
              <a:ext uri="{FF2B5EF4-FFF2-40B4-BE49-F238E27FC236}">
                <a16:creationId xmlns:a16="http://schemas.microsoft.com/office/drawing/2014/main" id="{42B377F5-C7B0-17E4-1D9D-0ED8F3938758}"/>
              </a:ext>
            </a:extLst>
          </p:cNvPr>
          <p:cNvSpPr txBox="1"/>
          <p:nvPr/>
        </p:nvSpPr>
        <p:spPr>
          <a:xfrm>
            <a:off x="7161817" y="5229024"/>
            <a:ext cx="1932291" cy="693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4B2E83"/>
              </a:buClr>
              <a:buSzPts val="1400"/>
            </a:pPr>
            <a:r>
              <a:rPr lang="en-US" sz="1400" b="1" i="0" dirty="0">
                <a:effectLst/>
              </a:rPr>
              <a:t>Aaron De </a:t>
            </a:r>
            <a:r>
              <a:rPr lang="en-US" sz="1400" b="1" i="0" dirty="0" err="1">
                <a:effectLst/>
              </a:rPr>
              <a:t>Collibus</a:t>
            </a:r>
            <a:endParaRPr dirty="0"/>
          </a:p>
          <a:p>
            <a:pPr marL="463550" marR="0" lvl="0" indent="-463550" algn="l" rtl="0">
              <a:spcBef>
                <a:spcPts val="200"/>
              </a:spcBef>
              <a:spcAft>
                <a:spcPts val="0"/>
              </a:spcAft>
              <a:buClr>
                <a:srgbClr val="4B2E83"/>
              </a:buClr>
              <a:buSzPts val="1000"/>
              <a:buFont typeface="Merriweather Sans"/>
              <a:buNone/>
            </a:pPr>
            <a:r>
              <a:rPr lang="en-US" sz="1000" b="0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RE 541: RE Capital Markets</a:t>
            </a:r>
            <a:endParaRPr sz="18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endParaRPr sz="18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7;p7">
            <a:extLst>
              <a:ext uri="{FF2B5EF4-FFF2-40B4-BE49-F238E27FC236}">
                <a16:creationId xmlns:a16="http://schemas.microsoft.com/office/drawing/2014/main" id="{C7C1A546-C74F-40EE-976B-85DB579BF88E}"/>
              </a:ext>
            </a:extLst>
          </p:cNvPr>
          <p:cNvSpPr txBox="1"/>
          <p:nvPr/>
        </p:nvSpPr>
        <p:spPr>
          <a:xfrm>
            <a:off x="467412" y="5388345"/>
            <a:ext cx="1932291" cy="693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Merriweather Sans"/>
              <a:buNone/>
            </a:pPr>
            <a:r>
              <a:rPr lang="en-US" sz="1400" b="1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Tim Overland</a:t>
            </a:r>
            <a:endParaRPr dirty="0"/>
          </a:p>
          <a:p>
            <a:pPr marL="463550" marR="0" lvl="0" indent="-463550" algn="l" rtl="0">
              <a:spcBef>
                <a:spcPts val="200"/>
              </a:spcBef>
              <a:spcAft>
                <a:spcPts val="0"/>
              </a:spcAft>
              <a:buClr>
                <a:srgbClr val="4B2E83"/>
              </a:buClr>
              <a:buSzPts val="1000"/>
              <a:buFont typeface="Merriweather Sans"/>
              <a:buNone/>
            </a:pPr>
            <a:r>
              <a:rPr lang="en-US" sz="1000" b="0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RE 511:  RE Valuation &amp; Appraisal</a:t>
            </a:r>
            <a:endParaRPr sz="18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endParaRPr sz="18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6CC7E031-DF8C-42D8-BD79-C8BEA5594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36" y="3649782"/>
            <a:ext cx="1159042" cy="173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B265A59-288B-46AD-B046-4516A93C71CC}"/>
              </a:ext>
            </a:extLst>
          </p:cNvPr>
          <p:cNvSpPr txBox="1"/>
          <p:nvPr/>
        </p:nvSpPr>
        <p:spPr>
          <a:xfrm>
            <a:off x="6778836" y="2824912"/>
            <a:ext cx="1835941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0050" indent="-400050" algn="ctr"/>
            <a:r>
              <a:rPr lang="en-US" sz="1400" b="1" dirty="0"/>
              <a:t>Skylar Olsen</a:t>
            </a:r>
          </a:p>
          <a:p>
            <a:pPr marL="400050" indent="-400050"/>
            <a:r>
              <a:rPr lang="en-US" sz="1000" dirty="0"/>
              <a:t>RE566: RE market evolution &amp; </a:t>
            </a:r>
          </a:p>
          <a:p>
            <a:pPr indent="400050"/>
            <a:r>
              <a:rPr lang="en-US" sz="1000" dirty="0"/>
              <a:t>disruptions</a:t>
            </a:r>
          </a:p>
        </p:txBody>
      </p:sp>
      <p:pic>
        <p:nvPicPr>
          <p:cNvPr id="2050" name="Picture 2" descr="Image result for skylar olsen">
            <a:extLst>
              <a:ext uri="{FF2B5EF4-FFF2-40B4-BE49-F238E27FC236}">
                <a16:creationId xmlns:a16="http://schemas.microsoft.com/office/drawing/2014/main" id="{AF6027E2-D095-43A0-81CE-4D1D24DF4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05" y="1059464"/>
            <a:ext cx="1164729" cy="174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10;p7">
            <a:extLst>
              <a:ext uri="{FF2B5EF4-FFF2-40B4-BE49-F238E27FC236}">
                <a16:creationId xmlns:a16="http://schemas.microsoft.com/office/drawing/2014/main" id="{ACB26CAA-F1B7-4780-B4C8-9CD83D7D61DB}"/>
              </a:ext>
            </a:extLst>
          </p:cNvPr>
          <p:cNvSpPr txBox="1"/>
          <p:nvPr/>
        </p:nvSpPr>
        <p:spPr>
          <a:xfrm>
            <a:off x="2710814" y="5387759"/>
            <a:ext cx="1531950" cy="620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Merriweather Sans"/>
              <a:buNone/>
            </a:pPr>
            <a:r>
              <a:rPr lang="en-US" sz="1400" b="1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Amit Ranade</a:t>
            </a:r>
            <a:endParaRPr dirty="0"/>
          </a:p>
          <a:p>
            <a:pPr>
              <a:buClr>
                <a:srgbClr val="4B2E83"/>
              </a:buClr>
              <a:buSzPts val="1400"/>
            </a:pPr>
            <a:r>
              <a:rPr lang="en-US" sz="1000" b="0" i="0" u="none" strike="noStrike" cap="none" dirty="0">
                <a:solidFill>
                  <a:srgbClr val="4B2E83"/>
                </a:solidFill>
                <a:ea typeface="Calibri"/>
                <a:cs typeface="Calibri"/>
                <a:sym typeface="Calibri"/>
              </a:rPr>
              <a:t>RE 515: RE Law  </a:t>
            </a:r>
            <a:endParaRPr sz="12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endParaRPr sz="18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r>
              <a:rPr lang="en-US" sz="1800" b="0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endParaRPr sz="18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05;p7">
            <a:extLst>
              <a:ext uri="{FF2B5EF4-FFF2-40B4-BE49-F238E27FC236}">
                <a16:creationId xmlns:a16="http://schemas.microsoft.com/office/drawing/2014/main" id="{5982A290-5A37-4345-A95E-8185BA2BDE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71367" y="226578"/>
            <a:ext cx="8585053" cy="52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200"/>
              <a:buNone/>
            </a:pPr>
            <a:r>
              <a:rPr lang="en-US" sz="2400" dirty="0">
                <a:latin typeface="+mn-lt"/>
                <a:ea typeface="Calibri"/>
                <a:cs typeface="Calibri"/>
                <a:sym typeface="Calibri"/>
              </a:rPr>
              <a:t>Current MSRE Instructors -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Runstad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Department of Real Estate - UW</a:t>
            </a:r>
            <a:r>
              <a:rPr lang="en-US" sz="2400" dirty="0">
                <a:latin typeface="+mn-lt"/>
                <a:ea typeface="Calibri"/>
                <a:cs typeface="Calibri"/>
                <a:sym typeface="Calibri"/>
              </a:rPr>
              <a:t> </a:t>
            </a:r>
            <a:endParaRPr sz="2400" dirty="0">
              <a:latin typeface="+mn-lt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D3E011A-2B79-4733-96B3-B196CBF9ED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0384270"/>
              </p:ext>
            </p:extLst>
          </p:nvPr>
        </p:nvGraphicFramePr>
        <p:xfrm>
          <a:off x="2778915" y="3660174"/>
          <a:ext cx="1288937" cy="1724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145960" imgH="2552040" progId="">
                  <p:embed/>
                </p:oleObj>
              </mc:Choice>
              <mc:Fallback>
                <p:oleObj r:id="rId5" imgW="2145960" imgH="25520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78915" y="3660174"/>
                        <a:ext cx="1288937" cy="17246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9F4B4173-8BC2-4D44-8061-4185A4308AB0}"/>
              </a:ext>
            </a:extLst>
          </p:cNvPr>
          <p:cNvSpPr txBox="1"/>
          <p:nvPr/>
        </p:nvSpPr>
        <p:spPr>
          <a:xfrm>
            <a:off x="4502494" y="2824912"/>
            <a:ext cx="19322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Jeff McCann</a:t>
            </a:r>
          </a:p>
          <a:p>
            <a:r>
              <a:rPr lang="en-US" sz="1000" dirty="0"/>
              <a:t>RE 551: RE Development Studio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3DE603DA-3072-43B1-B931-B4833802E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980" y="1077818"/>
            <a:ext cx="1164729" cy="174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E1E2107F-DA4B-66FD-37DA-75E5749433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008887"/>
              </p:ext>
            </p:extLst>
          </p:nvPr>
        </p:nvGraphicFramePr>
        <p:xfrm>
          <a:off x="2645512" y="1077818"/>
          <a:ext cx="1463849" cy="1728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5917320" imgH="5714280" progId="">
                  <p:embed/>
                </p:oleObj>
              </mc:Choice>
              <mc:Fallback>
                <p:oleObj r:id="rId8" imgW="5917320" imgH="5714280" progId="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FFCAB4A1-ECAE-4478-BE2D-B772337364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645512" y="1077818"/>
                        <a:ext cx="1463849" cy="17281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Google Shape;110;p7">
            <a:extLst>
              <a:ext uri="{FF2B5EF4-FFF2-40B4-BE49-F238E27FC236}">
                <a16:creationId xmlns:a16="http://schemas.microsoft.com/office/drawing/2014/main" id="{30F48DE4-7992-DB65-A0C6-7E85491DE296}"/>
              </a:ext>
            </a:extLst>
          </p:cNvPr>
          <p:cNvSpPr txBox="1"/>
          <p:nvPr/>
        </p:nvSpPr>
        <p:spPr>
          <a:xfrm>
            <a:off x="2543124" y="2842299"/>
            <a:ext cx="1531950" cy="620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Merriweather Sans"/>
              <a:buNone/>
            </a:pPr>
            <a:r>
              <a:rPr lang="en-US" sz="1400" b="1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Kurt Kruckeberg</a:t>
            </a:r>
            <a:endParaRPr dirty="0"/>
          </a:p>
          <a:p>
            <a:pPr algn="ctr">
              <a:buClr>
                <a:srgbClr val="4B2E83"/>
              </a:buClr>
              <a:buSzPts val="1400"/>
            </a:pPr>
            <a:r>
              <a:rPr lang="en-US" sz="1000" b="0" i="0" u="none" strike="noStrike" cap="none" dirty="0">
                <a:solidFill>
                  <a:srgbClr val="4B2E83"/>
                </a:solidFill>
                <a:ea typeface="Calibri"/>
                <a:cs typeface="Calibri"/>
                <a:sym typeface="Calibri"/>
              </a:rPr>
              <a:t>RE 515: RE Law  </a:t>
            </a:r>
            <a:endParaRPr sz="12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endParaRPr sz="18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r>
              <a:rPr lang="en-US" sz="1800" b="0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endParaRPr sz="18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1" name="Picture 17">
            <a:extLst>
              <a:ext uri="{FF2B5EF4-FFF2-40B4-BE49-F238E27FC236}">
                <a16:creationId xmlns:a16="http://schemas.microsoft.com/office/drawing/2014/main" id="{4941F728-1AB0-7C6E-B1E1-AF6CDB0A1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548" y="3608953"/>
            <a:ext cx="1157060" cy="173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07;p7">
            <a:extLst>
              <a:ext uri="{FF2B5EF4-FFF2-40B4-BE49-F238E27FC236}">
                <a16:creationId xmlns:a16="http://schemas.microsoft.com/office/drawing/2014/main" id="{2A24C108-3189-74A7-7B91-7B9382075584}"/>
              </a:ext>
            </a:extLst>
          </p:cNvPr>
          <p:cNvSpPr txBox="1"/>
          <p:nvPr/>
        </p:nvSpPr>
        <p:spPr>
          <a:xfrm>
            <a:off x="4582498" y="5344543"/>
            <a:ext cx="2125057" cy="693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4B2E83"/>
              </a:buClr>
              <a:buSzPts val="1400"/>
            </a:pPr>
            <a:r>
              <a:rPr lang="en-US" sz="1400" b="1" i="0" dirty="0">
                <a:effectLst/>
              </a:rPr>
              <a:t>Pete Stone</a:t>
            </a:r>
            <a:endParaRPr dirty="0"/>
          </a:p>
          <a:p>
            <a:pPr marL="463550" marR="0" lvl="0" indent="-463550" algn="l" rtl="0">
              <a:spcBef>
                <a:spcPts val="200"/>
              </a:spcBef>
              <a:spcAft>
                <a:spcPts val="0"/>
              </a:spcAft>
              <a:buClr>
                <a:srgbClr val="4B2E83"/>
              </a:buClr>
              <a:buSzPts val="1000"/>
              <a:buFont typeface="Merriweather Sans"/>
              <a:buNone/>
            </a:pPr>
            <a:r>
              <a:rPr lang="en-US" sz="1000" b="0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RE 531: Risk &amp; Portfolio Management</a:t>
            </a:r>
            <a:endParaRPr sz="18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endParaRPr sz="18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23C079-12EA-6F89-14C5-398EEB7A8CF7}"/>
              </a:ext>
            </a:extLst>
          </p:cNvPr>
          <p:cNvSpPr txBox="1"/>
          <p:nvPr/>
        </p:nvSpPr>
        <p:spPr>
          <a:xfrm>
            <a:off x="529223" y="2780983"/>
            <a:ext cx="193229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Julie Howe</a:t>
            </a:r>
          </a:p>
          <a:p>
            <a:r>
              <a:rPr lang="en-US" sz="1000" dirty="0"/>
              <a:t>RE 563: Housing Markets and Policy</a:t>
            </a:r>
          </a:p>
        </p:txBody>
      </p:sp>
      <p:pic>
        <p:nvPicPr>
          <p:cNvPr id="7" name="Picture 2" descr="Julie Howe Headshot">
            <a:extLst>
              <a:ext uri="{FF2B5EF4-FFF2-40B4-BE49-F238E27FC236}">
                <a16:creationId xmlns:a16="http://schemas.microsoft.com/office/drawing/2014/main" id="{9C047B61-3227-31A1-C0C0-FAACD4ABA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65" y="1059464"/>
            <a:ext cx="1174035" cy="176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74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"/>
          <p:cNvSpPr txBox="1">
            <a:spLocks noGrp="1"/>
          </p:cNvSpPr>
          <p:nvPr>
            <p:ph type="body" idx="1"/>
          </p:nvPr>
        </p:nvSpPr>
        <p:spPr>
          <a:xfrm>
            <a:off x="671758" y="226578"/>
            <a:ext cx="8184662" cy="52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400"/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Master of Science in Real Estate - UW </a:t>
            </a:r>
            <a:endParaRPr dirty="0"/>
          </a:p>
        </p:txBody>
      </p:sp>
      <p:sp>
        <p:nvSpPr>
          <p:cNvPr id="75" name="Google Shape;75;p2"/>
          <p:cNvSpPr txBox="1">
            <a:spLocks noGrp="1"/>
          </p:cNvSpPr>
          <p:nvPr>
            <p:ph type="body" idx="2"/>
          </p:nvPr>
        </p:nvSpPr>
        <p:spPr>
          <a:xfrm>
            <a:off x="231648" y="830982"/>
            <a:ext cx="8778240" cy="5234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en-US" sz="1600" dirty="0">
                <a:latin typeface="+mn-lt"/>
                <a:ea typeface="Calibri"/>
                <a:cs typeface="Calibri"/>
                <a:sym typeface="Calibri"/>
              </a:rPr>
              <a:t>Who should apply to the MSRE?</a:t>
            </a: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endParaRPr lang="en-US" sz="800" dirty="0">
              <a:latin typeface="+mn-lt"/>
              <a:ea typeface="Calibri"/>
              <a:cs typeface="Calibri"/>
              <a:sym typeface="Calibri"/>
            </a:endParaRPr>
          </a:p>
          <a:p>
            <a:pPr marL="844550" lvl="1" indent="-28575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r>
              <a:rPr lang="en-US" sz="1400" dirty="0">
                <a:latin typeface="+mn-lt"/>
                <a:ea typeface="Calibri"/>
                <a:cs typeface="Calibri"/>
                <a:sym typeface="Calibri"/>
              </a:rPr>
              <a:t> Anyone, however, the undergraduate degree &amp; coursework* taken allows students to apply for the MSRE under either </a:t>
            </a:r>
            <a:r>
              <a:rPr lang="en-US" sz="1400" u="sng" dirty="0">
                <a:latin typeface="+mn-lt"/>
                <a:ea typeface="Calibri"/>
                <a:cs typeface="Calibri"/>
                <a:sym typeface="Calibri"/>
              </a:rPr>
              <a:t>Regular </a:t>
            </a:r>
            <a:r>
              <a:rPr lang="en-US" sz="1400" dirty="0">
                <a:latin typeface="+mn-lt"/>
                <a:ea typeface="Calibri"/>
                <a:cs typeface="Calibri"/>
                <a:sym typeface="Calibri"/>
              </a:rPr>
              <a:t>or </a:t>
            </a:r>
            <a:r>
              <a:rPr lang="en-US" sz="1400" u="sng" dirty="0">
                <a:latin typeface="+mn-lt"/>
                <a:ea typeface="Calibri"/>
                <a:cs typeface="Calibri"/>
                <a:sym typeface="Calibri"/>
              </a:rPr>
              <a:t>Advanced</a:t>
            </a:r>
            <a:r>
              <a:rPr lang="en-US" sz="1400" dirty="0">
                <a:latin typeface="+mn-lt"/>
                <a:ea typeface="Calibri"/>
                <a:cs typeface="Calibri"/>
                <a:sym typeface="Calibri"/>
              </a:rPr>
              <a:t>  MSRE standing</a:t>
            </a: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endParaRPr lang="en-US" sz="800" dirty="0">
              <a:latin typeface="+mn-lt"/>
              <a:ea typeface="Calibri"/>
              <a:cs typeface="Calibri"/>
              <a:sym typeface="Calibri"/>
            </a:endParaRPr>
          </a:p>
          <a:p>
            <a:pPr lvl="0" indent="-355600">
              <a:spcBef>
                <a:spcPts val="0"/>
              </a:spcBef>
              <a:buSzPts val="2000"/>
              <a:buFont typeface="Calibri"/>
              <a:buChar char="●"/>
            </a:pPr>
            <a:r>
              <a:rPr lang="en-US" sz="1600" dirty="0">
                <a:latin typeface="+mn-lt"/>
                <a:ea typeface="Calibri"/>
                <a:cs typeface="Calibri"/>
                <a:sym typeface="Calibri"/>
              </a:rPr>
              <a:t>What is the difference between Regular &amp; Advanced MSRE standing? </a:t>
            </a: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endParaRPr lang="en-US" sz="800" dirty="0">
              <a:latin typeface="+mn-lt"/>
              <a:ea typeface="Calibri"/>
              <a:cs typeface="Calibri"/>
              <a:sym typeface="Calibri"/>
            </a:endParaRP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r>
              <a:rPr lang="en-US" sz="1400" u="sng" dirty="0">
                <a:latin typeface="+mn-lt"/>
                <a:ea typeface="Calibri"/>
                <a:cs typeface="Calibri"/>
                <a:sym typeface="Calibri"/>
              </a:rPr>
              <a:t>Regular: </a:t>
            </a: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endParaRPr lang="en-US" sz="800" u="sng" dirty="0">
              <a:latin typeface="+mn-lt"/>
              <a:ea typeface="Calibri"/>
              <a:cs typeface="Calibri"/>
              <a:sym typeface="Calibri"/>
            </a:endParaRPr>
          </a:p>
          <a:p>
            <a:pPr marL="1358900" lvl="2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v"/>
            </a:pPr>
            <a:r>
              <a:rPr lang="en-US" sz="1400" dirty="0">
                <a:latin typeface="+mn-lt"/>
                <a:ea typeface="Calibri"/>
                <a:cs typeface="Calibri"/>
                <a:sym typeface="Calibri"/>
              </a:rPr>
              <a:t>Applicants with non-quantitative bachelor’s degrees (e.g. arts, humanities etc.)</a:t>
            </a:r>
          </a:p>
          <a:p>
            <a:pPr marL="1358900" lvl="2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v"/>
            </a:pPr>
            <a:r>
              <a:rPr lang="en-US" sz="1400" dirty="0">
                <a:latin typeface="+mn-lt"/>
                <a:ea typeface="Calibri"/>
                <a:cs typeface="Calibri"/>
                <a:sym typeface="Calibri"/>
              </a:rPr>
              <a:t>Length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: 2 years (6 quarters) – full-time</a:t>
            </a:r>
          </a:p>
          <a:p>
            <a:pPr marL="1358900" lvl="2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Total credits: 70</a:t>
            </a:r>
          </a:p>
          <a:p>
            <a:pPr marL="1358900" lvl="2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Curriculum areas:</a:t>
            </a:r>
          </a:p>
          <a:p>
            <a:pPr marL="1473200" lvl="3" indent="0">
              <a:spcBef>
                <a:spcPts val="0"/>
              </a:spcBef>
              <a:buSzPts val="2000"/>
              <a:buNone/>
            </a:pPr>
            <a:r>
              <a:rPr lang="en-US" b="0" i="0" dirty="0">
                <a:solidFill>
                  <a:schemeClr val="tx1"/>
                </a:solidFill>
                <a:effectLst/>
                <a:latin typeface="+mn-lt"/>
              </a:rPr>
              <a:t>Business skills - 15 credits;      Technical &amp; Software skills -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14 </a:t>
            </a:r>
            <a:r>
              <a:rPr lang="en-US" b="0" i="0" dirty="0">
                <a:solidFill>
                  <a:schemeClr val="tx1"/>
                </a:solidFill>
                <a:effectLst/>
                <a:latin typeface="+mn-lt"/>
              </a:rPr>
              <a:t>credits</a:t>
            </a:r>
            <a:endParaRPr lang="en-US" dirty="0">
              <a:solidFill>
                <a:schemeClr val="tx1"/>
              </a:solidFill>
              <a:latin typeface="+mn-lt"/>
            </a:endParaRPr>
          </a:p>
          <a:p>
            <a:pPr marL="1473200" lvl="3" indent="0">
              <a:spcBef>
                <a:spcPts val="0"/>
              </a:spcBef>
              <a:buSzPts val="2000"/>
              <a:buNone/>
            </a:pPr>
            <a:r>
              <a:rPr lang="en-US" b="0" i="0" dirty="0">
                <a:solidFill>
                  <a:schemeClr val="tx1"/>
                </a:solidFill>
                <a:effectLst/>
                <a:latin typeface="+mn-lt"/>
              </a:rPr>
              <a:t>Real Estate Core - 27 credits;   Capstone - 4 credits</a:t>
            </a:r>
            <a:endParaRPr lang="en-US" dirty="0">
              <a:solidFill>
                <a:schemeClr val="tx1"/>
              </a:solidFill>
              <a:latin typeface="+mn-lt"/>
            </a:endParaRPr>
          </a:p>
          <a:p>
            <a:pPr marL="1473200" lvl="3" indent="0">
              <a:spcBef>
                <a:spcPts val="0"/>
              </a:spcBef>
              <a:buSzPts val="2000"/>
              <a:buNone/>
            </a:pPr>
            <a:r>
              <a:rPr lang="en-US" b="0" i="0" dirty="0">
                <a:solidFill>
                  <a:schemeClr val="tx1"/>
                </a:solidFill>
                <a:effectLst/>
                <a:latin typeface="+mn-lt"/>
              </a:rPr>
              <a:t>Electives - 10 credits</a:t>
            </a:r>
            <a:endParaRPr lang="en-US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558800" lvl="1" indent="0">
              <a:spcBef>
                <a:spcPts val="0"/>
              </a:spcBef>
              <a:buSzPts val="2000"/>
              <a:buNone/>
            </a:pPr>
            <a:endParaRPr lang="en-US" sz="800" dirty="0">
              <a:latin typeface="+mn-lt"/>
              <a:ea typeface="Calibri"/>
              <a:cs typeface="Calibri"/>
              <a:sym typeface="Calibri"/>
            </a:endParaRP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r>
              <a:rPr lang="en-US" sz="1400" u="sng" dirty="0">
                <a:latin typeface="+mn-lt"/>
                <a:ea typeface="Calibri"/>
                <a:cs typeface="Calibri"/>
                <a:sym typeface="Calibri"/>
              </a:rPr>
              <a:t>Advanced: </a:t>
            </a:r>
            <a:endParaRPr lang="en-US" sz="1400" dirty="0">
              <a:latin typeface="+mn-lt"/>
              <a:cs typeface="Calibri"/>
              <a:sym typeface="Calibri"/>
            </a:endParaRPr>
          </a:p>
          <a:p>
            <a:pPr marL="1358900" lvl="2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v"/>
            </a:pPr>
            <a:endParaRPr lang="en-US" sz="800" dirty="0">
              <a:latin typeface="+mn-lt"/>
              <a:ea typeface="Calibri"/>
              <a:cs typeface="Calibri"/>
              <a:sym typeface="Calibri"/>
            </a:endParaRPr>
          </a:p>
          <a:p>
            <a:pPr marL="1358900" lvl="2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v"/>
            </a:pPr>
            <a:r>
              <a:rPr lang="en-US" sz="1400" dirty="0">
                <a:latin typeface="+mn-lt"/>
                <a:ea typeface="Calibri"/>
                <a:cs typeface="Calibri"/>
                <a:sym typeface="Calibri"/>
              </a:rPr>
              <a:t>Applicants with quantitative bachelor’s degrees (e.g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.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+mn-lt"/>
              </a:rPr>
              <a:t> business, RE, engineering/construction etc.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)</a:t>
            </a:r>
          </a:p>
          <a:p>
            <a:pPr marL="1358900" lvl="2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v"/>
            </a:pPr>
            <a:r>
              <a:rPr lang="en-US" sz="1400" dirty="0">
                <a:latin typeface="+mn-lt"/>
                <a:ea typeface="Calibri"/>
                <a:cs typeface="Calibri"/>
                <a:sym typeface="Calibri"/>
              </a:rPr>
              <a:t>Length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: 1 year (3 quarters) – full-time or 2 years- part-time</a:t>
            </a:r>
          </a:p>
          <a:p>
            <a:pPr marL="1358900" lvl="2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Total credits: 41</a:t>
            </a:r>
          </a:p>
          <a:p>
            <a:pPr marL="1358900" lvl="2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Curriculum areas:</a:t>
            </a:r>
          </a:p>
          <a:p>
            <a:pPr marL="1473200" lvl="3" indent="0">
              <a:spcBef>
                <a:spcPts val="0"/>
              </a:spcBef>
              <a:buSzPts val="2000"/>
              <a:buNone/>
            </a:pPr>
            <a:r>
              <a:rPr lang="en-US" b="0" i="0" dirty="0">
                <a:solidFill>
                  <a:schemeClr val="tx1"/>
                </a:solidFill>
                <a:effectLst/>
                <a:latin typeface="+mn-lt"/>
              </a:rPr>
              <a:t>Business skills - 6 credits;          Technical &amp; Software skills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: 4 </a:t>
            </a:r>
            <a:r>
              <a:rPr lang="en-US" b="0" i="0" dirty="0">
                <a:solidFill>
                  <a:schemeClr val="tx1"/>
                </a:solidFill>
                <a:effectLst/>
                <a:latin typeface="+mn-lt"/>
              </a:rPr>
              <a:t>credits</a:t>
            </a:r>
            <a:endParaRPr lang="en-US" dirty="0">
              <a:solidFill>
                <a:schemeClr val="tx1"/>
              </a:solidFill>
              <a:latin typeface="+mn-lt"/>
            </a:endParaRPr>
          </a:p>
          <a:p>
            <a:pPr marL="1473200" lvl="3" indent="0">
              <a:spcBef>
                <a:spcPts val="0"/>
              </a:spcBef>
              <a:buSzPts val="2000"/>
              <a:buNone/>
            </a:pPr>
            <a:r>
              <a:rPr lang="en-US" b="0" i="0" dirty="0">
                <a:solidFill>
                  <a:schemeClr val="tx1"/>
                </a:solidFill>
                <a:effectLst/>
                <a:latin typeface="+mn-lt"/>
              </a:rPr>
              <a:t>Real Estate Core - 27 credits;    Capstone: 4 credits</a:t>
            </a:r>
            <a:endParaRPr lang="en-US" dirty="0">
              <a:solidFill>
                <a:schemeClr val="tx1"/>
              </a:solidFill>
              <a:latin typeface="+mn-lt"/>
            </a:endParaRPr>
          </a:p>
          <a:p>
            <a:pPr marL="1473200" lvl="3" indent="0">
              <a:spcBef>
                <a:spcPts val="0"/>
              </a:spcBef>
              <a:buSzPts val="2000"/>
              <a:buNone/>
            </a:pPr>
            <a:r>
              <a:rPr lang="en-US" b="0" i="0" dirty="0">
                <a:solidFill>
                  <a:schemeClr val="tx1"/>
                </a:solidFill>
                <a:effectLst/>
                <a:latin typeface="+mn-lt"/>
              </a:rPr>
              <a:t>Electives: 10 credits</a:t>
            </a:r>
            <a:endParaRPr lang="en-US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37F3A2-F186-4493-B4C4-F6CEFA933B6C}"/>
              </a:ext>
            </a:extLst>
          </p:cNvPr>
          <p:cNvSpPr txBox="1"/>
          <p:nvPr/>
        </p:nvSpPr>
        <p:spPr>
          <a:xfrm>
            <a:off x="4764089" y="6156531"/>
            <a:ext cx="42457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600" lvl="0" indent="0" algn="just" rtl="0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1000" b="0" i="0" dirty="0">
                <a:solidFill>
                  <a:schemeClr val="tx1"/>
                </a:solidFill>
                <a:effectLst/>
              </a:rPr>
              <a:t>* </a:t>
            </a:r>
            <a:r>
              <a:rPr lang="en-US" sz="1000" dirty="0"/>
              <a:t>All transcripts will be reviewed for inclusion of quantitative courses [e.g. statistics, accounting/financial reporting, management, and visualization techniques(e.g. econometrics, programing, coding etc.)]</a:t>
            </a:r>
            <a:r>
              <a:rPr lang="en-US" sz="1000" b="0" i="0" dirty="0">
                <a:solidFill>
                  <a:schemeClr val="tx1"/>
                </a:solidFill>
                <a:effectLst/>
              </a:rPr>
              <a:t>to determine Advanced standing qualification. </a:t>
            </a:r>
            <a:endParaRPr lang="en-US" sz="1000" dirty="0">
              <a:solidFill>
                <a:schemeClr val="tx1"/>
              </a:solidFill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887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"/>
          <p:cNvSpPr txBox="1">
            <a:spLocks noGrp="1"/>
          </p:cNvSpPr>
          <p:nvPr>
            <p:ph type="body" idx="1"/>
          </p:nvPr>
        </p:nvSpPr>
        <p:spPr>
          <a:xfrm>
            <a:off x="671758" y="226578"/>
            <a:ext cx="8184662" cy="52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400"/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Master of Science in Real Estate - UW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AB172D-3539-0827-844E-BF79D3BEF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9663" y="752560"/>
            <a:ext cx="5416757" cy="610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48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"/>
          <p:cNvSpPr txBox="1">
            <a:spLocks noGrp="1"/>
          </p:cNvSpPr>
          <p:nvPr>
            <p:ph type="body" idx="1"/>
          </p:nvPr>
        </p:nvSpPr>
        <p:spPr>
          <a:xfrm>
            <a:off x="671758" y="226578"/>
            <a:ext cx="8184662" cy="52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400"/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Master of Science in Real Estate - UW</a:t>
            </a:r>
            <a:endParaRPr dirty="0"/>
          </a:p>
        </p:txBody>
      </p:sp>
      <p:sp>
        <p:nvSpPr>
          <p:cNvPr id="75" name="Google Shape;75;p2"/>
          <p:cNvSpPr txBox="1">
            <a:spLocks noGrp="1"/>
          </p:cNvSpPr>
          <p:nvPr>
            <p:ph type="body" idx="2"/>
          </p:nvPr>
        </p:nvSpPr>
        <p:spPr>
          <a:xfrm>
            <a:off x="231648" y="1003424"/>
            <a:ext cx="8778240" cy="5234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355600">
              <a:spcBef>
                <a:spcPts val="0"/>
              </a:spcBef>
              <a:buSzPts val="2000"/>
              <a:buFont typeface="Calibri"/>
              <a:buChar char="●"/>
            </a:pPr>
            <a:r>
              <a:rPr lang="en-US" sz="1600" dirty="0">
                <a:latin typeface="+mn-lt"/>
                <a:ea typeface="Calibri"/>
                <a:cs typeface="Calibri"/>
                <a:sym typeface="Calibri"/>
              </a:rPr>
              <a:t>Typical course sequencing Regular &amp; Advanced MSRE standing </a:t>
            </a: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endParaRPr lang="en-US" sz="800" dirty="0">
              <a:latin typeface="+mn-lt"/>
              <a:ea typeface="Calibri"/>
              <a:cs typeface="Calibri"/>
              <a:sym typeface="Calibri"/>
            </a:endParaRPr>
          </a:p>
          <a:p>
            <a:pPr marL="558800" lvl="1" indent="0">
              <a:spcBef>
                <a:spcPts val="0"/>
              </a:spcBef>
              <a:buSzPts val="2000"/>
              <a:buNone/>
            </a:pPr>
            <a:r>
              <a:rPr lang="en-US" sz="1400" u="sng" dirty="0">
                <a:latin typeface="+mn-lt"/>
                <a:ea typeface="Calibri"/>
                <a:cs typeface="Calibri"/>
                <a:sym typeface="Calibri"/>
              </a:rPr>
              <a:t>Regular standing </a:t>
            </a:r>
            <a:r>
              <a:rPr lang="en-US" sz="1400" dirty="0">
                <a:latin typeface="+mn-lt"/>
                <a:ea typeface="Calibri"/>
                <a:cs typeface="Calibri"/>
                <a:sym typeface="Calibri"/>
              </a:rPr>
              <a:t>                                                                                                                    </a:t>
            </a:r>
            <a:r>
              <a:rPr lang="en-US" sz="1400" u="sng" dirty="0">
                <a:latin typeface="+mn-lt"/>
                <a:ea typeface="Calibri"/>
                <a:cs typeface="Calibri"/>
                <a:sym typeface="Calibri"/>
              </a:rPr>
              <a:t>Advanced standing</a:t>
            </a:r>
            <a:endParaRPr lang="en-US" sz="1400" u="sng" dirty="0">
              <a:latin typeface="+mn-lt"/>
              <a:cs typeface="Calibri"/>
              <a:sym typeface="Calibri"/>
            </a:endParaRP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endParaRPr lang="en-US" sz="800" u="sng" dirty="0">
              <a:latin typeface="+mn-lt"/>
              <a:ea typeface="Calibri"/>
              <a:cs typeface="Calibri"/>
              <a:sym typeface="Calibri"/>
            </a:endParaRPr>
          </a:p>
          <a:p>
            <a:pPr marL="558800" lvl="1" indent="0">
              <a:spcBef>
                <a:spcPts val="0"/>
              </a:spcBef>
              <a:buSzPts val="2000"/>
              <a:buNone/>
            </a:pPr>
            <a:r>
              <a:rPr lang="en-US" sz="1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Full-time (6 quarters)									          Full-time (3 quarters)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E46CFB-1541-3235-947B-30C085841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9770" y="2149247"/>
            <a:ext cx="3676650" cy="2686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D92D5A-3659-A5BD-0ECD-30D5905F9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758" y="2149247"/>
            <a:ext cx="367665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9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4b2e83 1">
      <a:dk1>
        <a:srgbClr val="4B2E83"/>
      </a:dk1>
      <a:lt1>
        <a:srgbClr val="E8D3A2"/>
      </a:lt1>
      <a:dk2>
        <a:srgbClr val="4B2E83"/>
      </a:dk2>
      <a:lt2>
        <a:srgbClr val="FFFFFF"/>
      </a:lt2>
      <a:accent1>
        <a:srgbClr val="4B2E83"/>
      </a:accent1>
      <a:accent2>
        <a:srgbClr val="E8D3A2"/>
      </a:accent2>
      <a:accent3>
        <a:srgbClr val="FFFFFF"/>
      </a:accent3>
      <a:accent4>
        <a:srgbClr val="B2B2B2"/>
      </a:accent4>
      <a:accent5>
        <a:srgbClr val="26005C"/>
      </a:accent5>
      <a:accent6>
        <a:srgbClr val="917B4C"/>
      </a:accent6>
      <a:hlink>
        <a:srgbClr val="26005C"/>
      </a:hlink>
      <a:folHlink>
        <a:srgbClr val="3300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1222</TotalTime>
  <Words>1273</Words>
  <Application>Microsoft Office PowerPoint</Application>
  <PresentationFormat>On-screen Show (4:3)</PresentationFormat>
  <Paragraphs>246</Paragraphs>
  <Slides>16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Calibri</vt:lpstr>
      <vt:lpstr>Encode Sans Condensed Thin</vt:lpstr>
      <vt:lpstr>Encode Sans Normal Black</vt:lpstr>
      <vt:lpstr>Lucida Grande</vt:lpstr>
      <vt:lpstr>Merriweather Sans</vt:lpstr>
      <vt:lpstr>Open Sans</vt:lpstr>
      <vt:lpstr>Open Sans Light</vt:lpstr>
      <vt:lpstr>Uni Sans Regular</vt:lpstr>
      <vt:lpstr>Wingdings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Alanya Cannon</dc:creator>
  <cp:lastModifiedBy>Sofia Dermisi</cp:lastModifiedBy>
  <cp:revision>141</cp:revision>
  <cp:lastPrinted>2016-02-10T20:19:12Z</cp:lastPrinted>
  <dcterms:created xsi:type="dcterms:W3CDTF">2014-10-14T00:51:43Z</dcterms:created>
  <dcterms:modified xsi:type="dcterms:W3CDTF">2023-04-14T04:54:16Z</dcterms:modified>
</cp:coreProperties>
</file>